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embeddings/oleObject1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r:id="rId1"/>
  </p:sldMasterIdLst>
  <p:notesMasterIdLst>
    <p:notesMasterId r:id="rId23"/>
  </p:notesMasterIdLst>
  <p:sldIdLst>
    <p:sldId id="256" r:id="rId2"/>
    <p:sldId id="452" r:id="rId3"/>
    <p:sldId id="472" r:id="rId4"/>
    <p:sldId id="475" r:id="rId5"/>
    <p:sldId id="476" r:id="rId6"/>
    <p:sldId id="479" r:id="rId7"/>
    <p:sldId id="480" r:id="rId8"/>
    <p:sldId id="477" r:id="rId9"/>
    <p:sldId id="478" r:id="rId10"/>
    <p:sldId id="455" r:id="rId11"/>
    <p:sldId id="454" r:id="rId12"/>
    <p:sldId id="458" r:id="rId13"/>
    <p:sldId id="459" r:id="rId14"/>
    <p:sldId id="460" r:id="rId15"/>
    <p:sldId id="461" r:id="rId16"/>
    <p:sldId id="482" r:id="rId17"/>
    <p:sldId id="483" r:id="rId18"/>
    <p:sldId id="484" r:id="rId19"/>
    <p:sldId id="485" r:id="rId20"/>
    <p:sldId id="487" r:id="rId21"/>
    <p:sldId id="471" r:id="rId22"/>
  </p:sldIdLst>
  <p:sldSz cx="9144000" cy="6858000" type="screen4x3"/>
  <p:notesSz cx="6834188" cy="99790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="" xmlns:mv="urn:schemas-microsoft-com:mac:vml" xmlns:mc="http://schemas.openxmlformats.org/markup-compatibility/2006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clrMru>
    <a:srgbClr val="0000FF"/>
    <a:srgbClr val="FFCCCC"/>
    <a:srgbClr val="FF7C80"/>
    <a:srgbClr val="CCFFFF"/>
    <a:srgbClr val="0066FF"/>
    <a:srgbClr val="FF3300"/>
    <a:srgbClr val="CCFF66"/>
    <a:srgbClr val="0099CC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  <p:ext uri="{FD5EFAAD-0ECE-453E-9831-46B23BE46B34}">
      <p15:chartTrackingRefBased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="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 horzBarState="maximized">
    <p:restoredLeft sz="12067" autoAdjust="0"/>
    <p:restoredTop sz="94576" autoAdjust="0"/>
  </p:normalViewPr>
  <p:slideViewPr>
    <p:cSldViewPr>
      <p:cViewPr>
        <p:scale>
          <a:sx n="98" d="100"/>
          <a:sy n="98" d="100"/>
        </p:scale>
        <p:origin x="536" y="1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06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굴림" pitchFamily="34" charset="-127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1913" y="0"/>
            <a:ext cx="296068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굴림" pitchFamily="34" charset="-127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7713"/>
            <a:ext cx="4991100" cy="3743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4213" y="4740275"/>
            <a:ext cx="5467350" cy="449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noProof="0" smtClean="0"/>
              <a:t>Click to edit Master text styles</a:t>
            </a:r>
          </a:p>
          <a:p>
            <a:pPr lvl="1"/>
            <a:r>
              <a:rPr lang="en-US" altLang="ko-KR" noProof="0" smtClean="0"/>
              <a:t>Second level</a:t>
            </a:r>
          </a:p>
          <a:p>
            <a:pPr lvl="2"/>
            <a:r>
              <a:rPr lang="en-US" altLang="ko-KR" noProof="0" smtClean="0"/>
              <a:t>Third level</a:t>
            </a:r>
          </a:p>
          <a:p>
            <a:pPr lvl="3"/>
            <a:r>
              <a:rPr lang="en-US" altLang="ko-KR" noProof="0" smtClean="0"/>
              <a:t>Fourth level</a:t>
            </a:r>
          </a:p>
          <a:p>
            <a:pPr lvl="4"/>
            <a:r>
              <a:rPr lang="en-US" altLang="ko-KR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78963"/>
            <a:ext cx="29606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굴림" pitchFamily="34" charset="-127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1913" y="9478963"/>
            <a:ext cx="296068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굴림" pitchFamily="34" charset="-127"/>
                <a:cs typeface="Arial" pitchFamily="34" charset="0"/>
              </a:defRPr>
            </a:lvl1pPr>
          </a:lstStyle>
          <a:p>
            <a:pPr>
              <a:defRPr/>
            </a:pPr>
            <a:fld id="{8663923B-E10D-4F59-B467-D74C1D9F863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320397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>
              <a:ea typeface="굴림" pitchFamily="34" charset="-127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07244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DD097-7768-4EE2-BCD9-6FB4D2ADFE8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341185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7E6ECF9-64A2-0944-BB51-7599097FB674}" type="slidenum">
              <a:rPr lang="en-US"/>
              <a:pPr/>
              <a:t>20</a:t>
            </a:fld>
            <a:endParaRPr lang="en-US"/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3243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48517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77501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64956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68955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47568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61921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94057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94057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6"/>
          <p:cNvSpPr txBox="1">
            <a:spLocks noChangeArrowheads="1"/>
          </p:cNvSpPr>
          <p:nvPr userDrawn="1"/>
        </p:nvSpPr>
        <p:spPr bwMode="auto">
          <a:xfrm>
            <a:off x="7200900" y="750888"/>
            <a:ext cx="1884363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900" dirty="0">
                <a:solidFill>
                  <a:schemeClr val="bg1"/>
                </a:solidFill>
                <a:latin typeface="Calibri" pitchFamily="34" charset="0"/>
                <a:ea typeface="굴림" pitchFamily="34" charset="-127"/>
                <a:cs typeface="Calibri" pitchFamily="34" charset="0"/>
              </a:rPr>
              <a:t>www. senseglobal.com</a:t>
            </a:r>
          </a:p>
        </p:txBody>
      </p:sp>
      <p:sp>
        <p:nvSpPr>
          <p:cNvPr id="5" name="직사각형 9"/>
          <p:cNvSpPr/>
          <p:nvPr userDrawn="1"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ko-KR" altLang="en-US">
              <a:latin typeface="Calibri" pitchFamily="34" charset="0"/>
              <a:ea typeface="굴림" pitchFamily="34" charset="-127"/>
              <a:cs typeface="Calibri" pitchFamily="34" charset="0"/>
            </a:endParaRPr>
          </a:p>
        </p:txBody>
      </p:sp>
      <p:sp>
        <p:nvSpPr>
          <p:cNvPr id="6" name="직사각형 10"/>
          <p:cNvSpPr/>
          <p:nvPr userDrawn="1"/>
        </p:nvSpPr>
        <p:spPr bwMode="auto">
          <a:xfrm>
            <a:off x="0" y="0"/>
            <a:ext cx="6142038" cy="142875"/>
          </a:xfrm>
          <a:prstGeom prst="rect">
            <a:avLst/>
          </a:prstGeom>
          <a:solidFill>
            <a:srgbClr val="F9661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ko-KR" altLang="en-US">
              <a:latin typeface="Calibri" pitchFamily="34" charset="0"/>
              <a:ea typeface="굴림" pitchFamily="34" charset="-127"/>
              <a:cs typeface="Calibri" pitchFamily="34" charset="0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굴림" pitchFamily="34" charset="-127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900113" y="6534150"/>
            <a:ext cx="5473700" cy="3238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굴림" pitchFamily="34" charset="-127"/>
                <a:cs typeface="Arial" pitchFamily="34" charset="0"/>
              </a:defRPr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D6E87-9161-496F-9806-9D342D88810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6"/>
          <p:cNvSpPr txBox="1">
            <a:spLocks noChangeArrowheads="1"/>
          </p:cNvSpPr>
          <p:nvPr userDrawn="1"/>
        </p:nvSpPr>
        <p:spPr bwMode="auto">
          <a:xfrm>
            <a:off x="7200900" y="750888"/>
            <a:ext cx="1884363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900" dirty="0">
                <a:solidFill>
                  <a:schemeClr val="bg1"/>
                </a:solidFill>
                <a:latin typeface="Calibri" pitchFamily="34" charset="0"/>
                <a:ea typeface="굴림" pitchFamily="34" charset="-127"/>
                <a:cs typeface="Calibri" pitchFamily="34" charset="0"/>
              </a:rPr>
              <a:t>www. senseglobal.com</a:t>
            </a:r>
          </a:p>
        </p:txBody>
      </p:sp>
      <p:sp>
        <p:nvSpPr>
          <p:cNvPr id="5" name="직사각형 9"/>
          <p:cNvSpPr/>
          <p:nvPr userDrawn="1"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ko-KR" altLang="en-US">
              <a:latin typeface="Calibri" pitchFamily="34" charset="0"/>
              <a:ea typeface="굴림" pitchFamily="34" charset="-127"/>
              <a:cs typeface="Calibri" pitchFamily="34" charset="0"/>
            </a:endParaRPr>
          </a:p>
        </p:txBody>
      </p:sp>
      <p:sp>
        <p:nvSpPr>
          <p:cNvPr id="6" name="직사각형 10"/>
          <p:cNvSpPr/>
          <p:nvPr userDrawn="1"/>
        </p:nvSpPr>
        <p:spPr bwMode="auto">
          <a:xfrm>
            <a:off x="0" y="0"/>
            <a:ext cx="6142038" cy="142875"/>
          </a:xfrm>
          <a:prstGeom prst="rect">
            <a:avLst/>
          </a:prstGeom>
          <a:solidFill>
            <a:srgbClr val="F9661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ko-KR" altLang="en-US">
              <a:latin typeface="Calibri" pitchFamily="34" charset="0"/>
              <a:ea typeface="굴림" pitchFamily="34" charset="-127"/>
              <a:cs typeface="Calibri" pitchFamily="34" charset="0"/>
            </a:endParaRPr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77038" y="125413"/>
            <a:ext cx="1909762" cy="600075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042988" y="125413"/>
            <a:ext cx="5581650" cy="600075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굴림" pitchFamily="34" charset="-127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900113" y="6534150"/>
            <a:ext cx="5473700" cy="3238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굴림" pitchFamily="34" charset="-127"/>
                <a:cs typeface="Arial" pitchFamily="34" charset="0"/>
              </a:defRPr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9373B-EA93-4E27-B03D-CAC966481A1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550" y="271463"/>
            <a:ext cx="7259638" cy="5651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09575" y="982663"/>
            <a:ext cx="4013200" cy="121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5175" y="982663"/>
            <a:ext cx="4013200" cy="121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41313-6F57-4CE4-B5F9-D27DCFACC2C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550" y="271463"/>
            <a:ext cx="7259638" cy="5651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9575" y="982663"/>
            <a:ext cx="4013200" cy="121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5175" y="982663"/>
            <a:ext cx="4013200" cy="121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14D33-0FCE-4FCF-B8ED-BD42A1900E3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550" y="271463"/>
            <a:ext cx="7259638" cy="5651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09575" y="982663"/>
            <a:ext cx="4013200" cy="121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575175" y="982663"/>
            <a:ext cx="4013200" cy="1219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5BECB-E918-4F89-9491-C406B21E1D8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09575" y="982663"/>
            <a:ext cx="8178800" cy="1477328"/>
          </a:xfrm>
        </p:spPr>
        <p:txBody>
          <a:bodyPr/>
          <a:lstStyle>
            <a:lvl5pPr>
              <a:defRPr sz="14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9A1BC-638C-459B-9889-CE9EC97A9A5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6"/>
          <p:cNvSpPr txBox="1">
            <a:spLocks noChangeArrowheads="1"/>
          </p:cNvSpPr>
          <p:nvPr userDrawn="1"/>
        </p:nvSpPr>
        <p:spPr bwMode="auto">
          <a:xfrm>
            <a:off x="7200900" y="750888"/>
            <a:ext cx="1884363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900" dirty="0">
                <a:solidFill>
                  <a:schemeClr val="bg1"/>
                </a:solidFill>
                <a:latin typeface="Calibri" pitchFamily="34" charset="0"/>
                <a:ea typeface="굴림" pitchFamily="34" charset="-127"/>
                <a:cs typeface="Calibri" pitchFamily="34" charset="0"/>
              </a:rPr>
              <a:t>www. senseglobal.com</a:t>
            </a:r>
          </a:p>
        </p:txBody>
      </p:sp>
      <p:sp>
        <p:nvSpPr>
          <p:cNvPr id="6" name="직사각형 9"/>
          <p:cNvSpPr/>
          <p:nvPr userDrawn="1"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ko-KR" altLang="en-US">
              <a:latin typeface="Calibri" pitchFamily="34" charset="0"/>
              <a:ea typeface="굴림" pitchFamily="34" charset="-127"/>
              <a:cs typeface="Calibri" pitchFamily="34" charset="0"/>
            </a:endParaRPr>
          </a:p>
        </p:txBody>
      </p:sp>
      <p:sp>
        <p:nvSpPr>
          <p:cNvPr id="7" name="직사각형 10"/>
          <p:cNvSpPr/>
          <p:nvPr userDrawn="1"/>
        </p:nvSpPr>
        <p:spPr bwMode="auto">
          <a:xfrm>
            <a:off x="0" y="0"/>
            <a:ext cx="6142038" cy="142875"/>
          </a:xfrm>
          <a:prstGeom prst="rect">
            <a:avLst/>
          </a:prstGeom>
          <a:solidFill>
            <a:srgbClr val="F9661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ko-KR" altLang="en-US">
              <a:latin typeface="Calibri" pitchFamily="34" charset="0"/>
              <a:ea typeface="굴림" pitchFamily="34" charset="-127"/>
              <a:cs typeface="Calibri" pitchFamily="34" charset="0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368425" y="1600200"/>
            <a:ext cx="35829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103813" y="1600200"/>
            <a:ext cx="35829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8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굴림" pitchFamily="34" charset="-127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900113" y="6534150"/>
            <a:ext cx="5473700" cy="3238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굴림" pitchFamily="34" charset="-127"/>
                <a:cs typeface="Arial" pitchFamily="34" charset="0"/>
              </a:defRPr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10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4A140-CDF0-49C3-9CD0-FBF44DFE58E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6"/>
          <p:cNvSpPr txBox="1">
            <a:spLocks noChangeArrowheads="1"/>
          </p:cNvSpPr>
          <p:nvPr userDrawn="1"/>
        </p:nvSpPr>
        <p:spPr bwMode="auto">
          <a:xfrm>
            <a:off x="7200900" y="750888"/>
            <a:ext cx="1884363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900" dirty="0">
                <a:solidFill>
                  <a:schemeClr val="bg1"/>
                </a:solidFill>
                <a:latin typeface="Calibri" pitchFamily="34" charset="0"/>
                <a:ea typeface="굴림" pitchFamily="34" charset="-127"/>
                <a:cs typeface="Calibri" pitchFamily="34" charset="0"/>
              </a:rPr>
              <a:t>www. senseglobal.com</a:t>
            </a:r>
          </a:p>
        </p:txBody>
      </p:sp>
      <p:sp>
        <p:nvSpPr>
          <p:cNvPr id="8" name="직사각형 9"/>
          <p:cNvSpPr/>
          <p:nvPr userDrawn="1"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ko-KR" altLang="en-US">
              <a:latin typeface="Calibri" pitchFamily="34" charset="0"/>
              <a:ea typeface="굴림" pitchFamily="34" charset="-127"/>
              <a:cs typeface="Calibri" pitchFamily="34" charset="0"/>
            </a:endParaRPr>
          </a:p>
        </p:txBody>
      </p:sp>
      <p:sp>
        <p:nvSpPr>
          <p:cNvPr id="9" name="직사각형 10"/>
          <p:cNvSpPr/>
          <p:nvPr userDrawn="1"/>
        </p:nvSpPr>
        <p:spPr bwMode="auto">
          <a:xfrm>
            <a:off x="0" y="0"/>
            <a:ext cx="6142038" cy="142875"/>
          </a:xfrm>
          <a:prstGeom prst="rect">
            <a:avLst/>
          </a:prstGeom>
          <a:solidFill>
            <a:srgbClr val="F9661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ko-KR" altLang="en-US">
              <a:latin typeface="Calibri" pitchFamily="34" charset="0"/>
              <a:ea typeface="굴림" pitchFamily="34" charset="-127"/>
              <a:cs typeface="Calibri" pitchFamily="34" charset="0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10" name="날짜 개체 틀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굴림" pitchFamily="34" charset="-127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900113" y="6534150"/>
            <a:ext cx="5473700" cy="3238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굴림" pitchFamily="34" charset="-127"/>
                <a:cs typeface="Arial" pitchFamily="34" charset="0"/>
              </a:defRPr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12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AA0D9-1DC6-4743-97A4-B11165EA9F1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6"/>
          <p:cNvSpPr txBox="1">
            <a:spLocks noChangeArrowheads="1"/>
          </p:cNvSpPr>
          <p:nvPr userDrawn="1"/>
        </p:nvSpPr>
        <p:spPr bwMode="auto">
          <a:xfrm>
            <a:off x="7200900" y="750888"/>
            <a:ext cx="1884363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900" dirty="0">
                <a:solidFill>
                  <a:schemeClr val="bg1"/>
                </a:solidFill>
                <a:latin typeface="Calibri" pitchFamily="34" charset="0"/>
                <a:ea typeface="굴림" pitchFamily="34" charset="-127"/>
                <a:cs typeface="Calibri" pitchFamily="34" charset="0"/>
              </a:rPr>
              <a:t>www. senseglobal.com</a:t>
            </a:r>
          </a:p>
        </p:txBody>
      </p:sp>
      <p:sp>
        <p:nvSpPr>
          <p:cNvPr id="4" name="직사각형 9"/>
          <p:cNvSpPr/>
          <p:nvPr userDrawn="1"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ko-KR" altLang="en-US">
              <a:latin typeface="Calibri" pitchFamily="34" charset="0"/>
              <a:ea typeface="굴림" pitchFamily="34" charset="-127"/>
              <a:cs typeface="Calibri" pitchFamily="34" charset="0"/>
            </a:endParaRPr>
          </a:p>
        </p:txBody>
      </p:sp>
      <p:sp>
        <p:nvSpPr>
          <p:cNvPr id="5" name="직사각형 10"/>
          <p:cNvSpPr/>
          <p:nvPr userDrawn="1"/>
        </p:nvSpPr>
        <p:spPr bwMode="auto">
          <a:xfrm>
            <a:off x="0" y="0"/>
            <a:ext cx="6142038" cy="142875"/>
          </a:xfrm>
          <a:prstGeom prst="rect">
            <a:avLst/>
          </a:prstGeom>
          <a:solidFill>
            <a:srgbClr val="F9661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ko-KR" altLang="en-US">
              <a:latin typeface="Calibri" pitchFamily="34" charset="0"/>
              <a:ea typeface="굴림" pitchFamily="34" charset="-127"/>
              <a:cs typeface="Calibri" pitchFamily="34" charset="0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6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굴림" pitchFamily="34" charset="-127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900113" y="6534150"/>
            <a:ext cx="5473700" cy="3238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굴림" pitchFamily="34" charset="-127"/>
                <a:cs typeface="Arial" pitchFamily="34" charset="0"/>
              </a:defRPr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8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34E30-C17A-4D9A-9A40-51E01BC2520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0901C-61DB-4C91-8446-538D20BE629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6"/>
          <p:cNvSpPr txBox="1">
            <a:spLocks noChangeArrowheads="1"/>
          </p:cNvSpPr>
          <p:nvPr userDrawn="1"/>
        </p:nvSpPr>
        <p:spPr bwMode="auto">
          <a:xfrm>
            <a:off x="7200900" y="750888"/>
            <a:ext cx="1884363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900" dirty="0">
                <a:solidFill>
                  <a:schemeClr val="bg1"/>
                </a:solidFill>
                <a:latin typeface="Calibri" pitchFamily="34" charset="0"/>
                <a:ea typeface="굴림" pitchFamily="34" charset="-127"/>
                <a:cs typeface="Calibri" pitchFamily="34" charset="0"/>
              </a:rPr>
              <a:t>www. senseglobal.com</a:t>
            </a:r>
          </a:p>
        </p:txBody>
      </p:sp>
      <p:sp>
        <p:nvSpPr>
          <p:cNvPr id="6" name="직사각형 9"/>
          <p:cNvSpPr/>
          <p:nvPr userDrawn="1"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ko-KR" altLang="en-US">
              <a:latin typeface="Calibri" pitchFamily="34" charset="0"/>
              <a:ea typeface="굴림" pitchFamily="34" charset="-127"/>
              <a:cs typeface="Calibri" pitchFamily="34" charset="0"/>
            </a:endParaRPr>
          </a:p>
        </p:txBody>
      </p:sp>
      <p:sp>
        <p:nvSpPr>
          <p:cNvPr id="7" name="직사각형 10"/>
          <p:cNvSpPr/>
          <p:nvPr userDrawn="1"/>
        </p:nvSpPr>
        <p:spPr bwMode="auto">
          <a:xfrm>
            <a:off x="0" y="0"/>
            <a:ext cx="6142038" cy="142875"/>
          </a:xfrm>
          <a:prstGeom prst="rect">
            <a:avLst/>
          </a:prstGeom>
          <a:solidFill>
            <a:srgbClr val="F9661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ko-KR" altLang="en-US">
              <a:latin typeface="Calibri" pitchFamily="34" charset="0"/>
              <a:ea typeface="굴림" pitchFamily="34" charset="-127"/>
              <a:cs typeface="Calibri" pitchFamily="34" charset="0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8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굴림" pitchFamily="34" charset="-127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900113" y="6534150"/>
            <a:ext cx="5473700" cy="3238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굴림" pitchFamily="34" charset="-127"/>
                <a:cs typeface="Arial" pitchFamily="34" charset="0"/>
              </a:defRPr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10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2C335-5E4F-4E6C-A0DB-A67AA46110C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6"/>
          <p:cNvSpPr txBox="1">
            <a:spLocks noChangeArrowheads="1"/>
          </p:cNvSpPr>
          <p:nvPr userDrawn="1"/>
        </p:nvSpPr>
        <p:spPr bwMode="auto">
          <a:xfrm>
            <a:off x="7200900" y="750888"/>
            <a:ext cx="1884363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900" dirty="0">
                <a:solidFill>
                  <a:schemeClr val="bg1"/>
                </a:solidFill>
                <a:latin typeface="Calibri" pitchFamily="34" charset="0"/>
                <a:ea typeface="굴림" pitchFamily="34" charset="-127"/>
                <a:cs typeface="Calibri" pitchFamily="34" charset="0"/>
              </a:rPr>
              <a:t>www. senseglobal.com</a:t>
            </a:r>
          </a:p>
        </p:txBody>
      </p:sp>
      <p:sp>
        <p:nvSpPr>
          <p:cNvPr id="6" name="직사각형 9"/>
          <p:cNvSpPr/>
          <p:nvPr userDrawn="1"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ko-KR" altLang="en-US">
              <a:latin typeface="Calibri" pitchFamily="34" charset="0"/>
              <a:ea typeface="굴림" pitchFamily="34" charset="-127"/>
              <a:cs typeface="Calibri" pitchFamily="34" charset="0"/>
            </a:endParaRPr>
          </a:p>
        </p:txBody>
      </p:sp>
      <p:sp>
        <p:nvSpPr>
          <p:cNvPr id="7" name="직사각형 10"/>
          <p:cNvSpPr/>
          <p:nvPr userDrawn="1"/>
        </p:nvSpPr>
        <p:spPr bwMode="auto">
          <a:xfrm>
            <a:off x="0" y="0"/>
            <a:ext cx="6142038" cy="142875"/>
          </a:xfrm>
          <a:prstGeom prst="rect">
            <a:avLst/>
          </a:prstGeom>
          <a:solidFill>
            <a:srgbClr val="F9661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ko-KR" altLang="en-US">
              <a:latin typeface="Calibri" pitchFamily="34" charset="0"/>
              <a:ea typeface="굴림" pitchFamily="34" charset="-127"/>
              <a:cs typeface="Calibri" pitchFamily="34" charset="0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dirty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8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굴림" pitchFamily="34" charset="-127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900113" y="6534150"/>
            <a:ext cx="5473700" cy="3238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굴림" pitchFamily="34" charset="-127"/>
                <a:cs typeface="Arial" pitchFamily="34" charset="0"/>
              </a:defRPr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10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59405-613C-4C18-832F-ECEDB74E99B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6"/>
          <p:cNvSpPr txBox="1">
            <a:spLocks noChangeArrowheads="1"/>
          </p:cNvSpPr>
          <p:nvPr userDrawn="1"/>
        </p:nvSpPr>
        <p:spPr bwMode="auto">
          <a:xfrm>
            <a:off x="7200900" y="750888"/>
            <a:ext cx="1884363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900" dirty="0">
                <a:solidFill>
                  <a:schemeClr val="bg1"/>
                </a:solidFill>
                <a:latin typeface="Calibri" pitchFamily="34" charset="0"/>
                <a:ea typeface="굴림" pitchFamily="34" charset="-127"/>
                <a:cs typeface="Calibri" pitchFamily="34" charset="0"/>
              </a:rPr>
              <a:t>www. senseglobal.com</a:t>
            </a:r>
          </a:p>
        </p:txBody>
      </p:sp>
      <p:sp>
        <p:nvSpPr>
          <p:cNvPr id="5" name="직사각형 9"/>
          <p:cNvSpPr/>
          <p:nvPr userDrawn="1"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ko-KR" altLang="en-US">
              <a:latin typeface="Calibri" pitchFamily="34" charset="0"/>
              <a:ea typeface="굴림" pitchFamily="34" charset="-127"/>
              <a:cs typeface="Calibri" pitchFamily="34" charset="0"/>
            </a:endParaRPr>
          </a:p>
        </p:txBody>
      </p:sp>
      <p:sp>
        <p:nvSpPr>
          <p:cNvPr id="6" name="직사각형 10"/>
          <p:cNvSpPr/>
          <p:nvPr userDrawn="1"/>
        </p:nvSpPr>
        <p:spPr bwMode="auto">
          <a:xfrm>
            <a:off x="0" y="0"/>
            <a:ext cx="6142038" cy="142875"/>
          </a:xfrm>
          <a:prstGeom prst="rect">
            <a:avLst/>
          </a:prstGeom>
          <a:solidFill>
            <a:srgbClr val="F9661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ko-KR" altLang="en-US">
              <a:latin typeface="Calibri" pitchFamily="34" charset="0"/>
              <a:ea typeface="굴림" pitchFamily="34" charset="-127"/>
              <a:cs typeface="Calibri" pitchFamily="34" charset="0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굴림" pitchFamily="34" charset="-127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900113" y="6534150"/>
            <a:ext cx="5473700" cy="3238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굴림" pitchFamily="34" charset="-127"/>
                <a:cs typeface="Arial" pitchFamily="34" charset="0"/>
              </a:defRPr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AD87D-7BEE-4849-B8D3-D21D6DD0ABD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9575" y="982663"/>
            <a:ext cx="8178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Asdasd</a:t>
            </a:r>
          </a:p>
          <a:p>
            <a:pPr lvl="3"/>
            <a:r>
              <a:rPr lang="en-US" altLang="ko-KR" smtClean="0"/>
              <a:t>asdas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01050" y="6538913"/>
            <a:ext cx="44291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700">
                <a:latin typeface="Arial" pitchFamily="34" charset="0"/>
                <a:ea typeface="굴림" pitchFamily="34" charset="-127"/>
                <a:cs typeface="Arial" pitchFamily="34" charset="0"/>
              </a:defRPr>
            </a:lvl1pPr>
          </a:lstStyle>
          <a:p>
            <a:pPr>
              <a:defRPr/>
            </a:pPr>
            <a:fld id="{EDD514B0-DCCE-42D1-81F1-B381BD76FC1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7200900" y="750888"/>
            <a:ext cx="1884363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900" dirty="0">
                <a:solidFill>
                  <a:schemeClr val="bg1"/>
                </a:solidFill>
                <a:latin typeface="Calibri" pitchFamily="34" charset="0"/>
                <a:ea typeface="굴림" pitchFamily="34" charset="-127"/>
                <a:cs typeface="Calibri" pitchFamily="34" charset="0"/>
              </a:rPr>
              <a:t>www. senseglobal.com</a:t>
            </a:r>
          </a:p>
        </p:txBody>
      </p:sp>
      <p:sp>
        <p:nvSpPr>
          <p:cNvPr id="10" name="직사각형 9"/>
          <p:cNvSpPr/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ko-KR" altLang="en-US">
              <a:latin typeface="Calibri" pitchFamily="34" charset="0"/>
              <a:ea typeface="굴림" pitchFamily="34" charset="-127"/>
              <a:cs typeface="Calibri" pitchFamily="34" charset="0"/>
            </a:endParaRPr>
          </a:p>
        </p:txBody>
      </p:sp>
      <p:sp>
        <p:nvSpPr>
          <p:cNvPr id="11" name="직사각형 10"/>
          <p:cNvSpPr/>
          <p:nvPr/>
        </p:nvSpPr>
        <p:spPr bwMode="auto">
          <a:xfrm>
            <a:off x="0" y="0"/>
            <a:ext cx="6142038" cy="142875"/>
          </a:xfrm>
          <a:prstGeom prst="rect">
            <a:avLst/>
          </a:prstGeom>
          <a:solidFill>
            <a:srgbClr val="F9661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ko-KR" altLang="en-US">
              <a:latin typeface="Calibri" pitchFamily="34" charset="0"/>
              <a:ea typeface="굴림" pitchFamily="34" charset="-127"/>
              <a:cs typeface="Calibri" pitchFamily="34" charset="0"/>
            </a:endParaRPr>
          </a:p>
        </p:txBody>
      </p:sp>
      <p:sp>
        <p:nvSpPr>
          <p:cNvPr id="1031" name="Rectangle 29"/>
          <p:cNvSpPr>
            <a:spLocks noGrp="1" noChangeArrowheads="1"/>
          </p:cNvSpPr>
          <p:nvPr>
            <p:ph type="title"/>
          </p:nvPr>
        </p:nvSpPr>
        <p:spPr bwMode="auto">
          <a:xfrm>
            <a:off x="336550" y="271463"/>
            <a:ext cx="7259638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pic>
        <p:nvPicPr>
          <p:cNvPr id="1032" name="Picture 8" descr="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812088" y="38100"/>
            <a:ext cx="127635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  <p:sldLayoutId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447675" indent="-268288" algn="l" rtl="0" eaLnBrk="0" fontAlgn="base" hangingPunct="0">
        <a:spcBef>
          <a:spcPct val="20000"/>
        </a:spcBef>
        <a:spcAft>
          <a:spcPct val="0"/>
        </a:spcAft>
        <a:buSzPct val="50000"/>
        <a:buBlip>
          <a:blip r:embed="rId16"/>
        </a:buBlip>
        <a:defRPr sz="1600" b="1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714375" indent="-266700" algn="l" rtl="0" eaLnBrk="0" fontAlgn="base" hangingPunct="0">
        <a:spcBef>
          <a:spcPct val="20000"/>
        </a:spcBef>
        <a:spcAft>
          <a:spcPct val="0"/>
        </a:spcAft>
        <a:buClr>
          <a:srgbClr val="F96611"/>
        </a:buClr>
        <a:buFont typeface="Arial" charset="0"/>
        <a:buChar char="•"/>
        <a:defRPr sz="16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marL="1076325" indent="-361950" algn="l" rtl="0" eaLnBrk="0" fontAlgn="base" hangingPunct="0">
        <a:spcBef>
          <a:spcPct val="20000"/>
        </a:spcBef>
        <a:spcAft>
          <a:spcPct val="0"/>
        </a:spcAft>
        <a:buClr>
          <a:srgbClr val="F96611"/>
        </a:buClr>
        <a:buFont typeface="Symbol" pitchFamily="18" charset="2"/>
        <a:buChar char="-"/>
        <a:tabLst>
          <a:tab pos="1438275" algn="l"/>
        </a:tabLst>
        <a:defRPr sz="14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Calibri" pitchFamily="34" charset="0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8.png"/><Relationship Id="rId6" Type="http://schemas.openxmlformats.org/officeDocument/2006/relationships/image" Target="../media/image2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4systems.com/" TargetMode="External"/><Relationship Id="rId4" Type="http://schemas.openxmlformats.org/officeDocument/2006/relationships/hyperlink" Target="http://www.rtsync.com/" TargetMode="External"/><Relationship Id="rId5" Type="http://schemas.openxmlformats.org/officeDocument/2006/relationships/hyperlink" Target="http://acims.asu.edu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tsync.com/" TargetMode="External"/><Relationship Id="rId4" Type="http://schemas.openxmlformats.org/officeDocument/2006/relationships/hyperlink" Target="http://www.ms4systems.com/" TargetMode="External"/><Relationship Id="rId5" Type="http://schemas.openxmlformats.org/officeDocument/2006/relationships/hyperlink" Target="mailto:info@ms4systems.com" TargetMode="External"/><Relationship Id="rId6" Type="http://schemas.openxmlformats.org/officeDocument/2006/relationships/hyperlink" Target="mailto:support@ms4systems.com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cims.asu.edu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슬라이드 번호 개체 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B6B7335-9710-45A6-96A5-3B5F87345EB9}" type="slidenum">
              <a:rPr lang="en-US" altLang="ko-KR" smtClean="0">
                <a:latin typeface="Arial" charset="0"/>
                <a:cs typeface="Arial" charset="0"/>
              </a:rPr>
              <a:pPr/>
              <a:t>1</a:t>
            </a:fld>
            <a:endParaRPr lang="en-US" altLang="ko-KR" smtClean="0">
              <a:latin typeface="Arial" charset="0"/>
              <a:cs typeface="Arial" charset="0"/>
            </a:endParaRPr>
          </a:p>
        </p:txBody>
      </p:sp>
      <p:sp>
        <p:nvSpPr>
          <p:cNvPr id="16386" name="Rectangle 32"/>
          <p:cNvSpPr>
            <a:spLocks noChangeArrowheads="1"/>
          </p:cNvSpPr>
          <p:nvPr/>
        </p:nvSpPr>
        <p:spPr bwMode="auto">
          <a:xfrm>
            <a:off x="0" y="0"/>
            <a:ext cx="9144000" cy="25114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ea typeface="굴림" pitchFamily="34" charset="-127"/>
            </a:endParaRPr>
          </a:p>
        </p:txBody>
      </p:sp>
      <p:sp>
        <p:nvSpPr>
          <p:cNvPr id="16387" name="Rectangle 26"/>
          <p:cNvSpPr>
            <a:spLocks noChangeArrowheads="1"/>
          </p:cNvSpPr>
          <p:nvPr/>
        </p:nvSpPr>
        <p:spPr bwMode="auto">
          <a:xfrm>
            <a:off x="0" y="2744924"/>
            <a:ext cx="9144000" cy="3421062"/>
          </a:xfrm>
          <a:prstGeom prst="rect">
            <a:avLst/>
          </a:prstGeom>
          <a:solidFill>
            <a:srgbClr val="8C8C8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ko-KR" sz="1600" b="1">
              <a:latin typeface="Calibri" pitchFamily="34" charset="0"/>
              <a:ea typeface="굴림" pitchFamily="34" charset="-127"/>
            </a:endParaRP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555625" y="2838361"/>
            <a:ext cx="81422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altLang="ko-KR" sz="2400" b="1" dirty="0" smtClean="0">
                <a:ea typeface="굴림" pitchFamily="34" charset="-127"/>
              </a:rPr>
              <a:t>MS4 Modeling Environment (MS4 Me)</a:t>
            </a:r>
          </a:p>
          <a:p>
            <a:pPr algn="ctr"/>
            <a:r>
              <a:rPr lang="en-US" altLang="ko-KR" sz="2400" b="1" dirty="0" smtClean="0">
                <a:ea typeface="굴림" pitchFamily="34" charset="-127"/>
              </a:rPr>
              <a:t>System Entity Structure based </a:t>
            </a:r>
            <a:r>
              <a:rPr lang="en-US" altLang="ko-KR" sz="2400" b="1" dirty="0" err="1" smtClean="0">
                <a:ea typeface="굴림" pitchFamily="34" charset="-127"/>
              </a:rPr>
              <a:t>DEVS</a:t>
            </a:r>
            <a:r>
              <a:rPr lang="en-US" altLang="ko-KR" sz="2400" b="1" dirty="0" smtClean="0">
                <a:ea typeface="굴림" pitchFamily="34" charset="-127"/>
              </a:rPr>
              <a:t> Modeling and Simulation environment</a:t>
            </a:r>
            <a:endParaRPr lang="en-US" altLang="ko-KR" sz="2400" b="1" dirty="0">
              <a:ea typeface="굴림" pitchFamily="34" charset="-127"/>
            </a:endParaRPr>
          </a:p>
        </p:txBody>
      </p:sp>
      <p:sp>
        <p:nvSpPr>
          <p:cNvPr id="16389" name="Rectangle 46"/>
          <p:cNvSpPr>
            <a:spLocks noChangeArrowheads="1"/>
          </p:cNvSpPr>
          <p:nvPr/>
        </p:nvSpPr>
        <p:spPr bwMode="auto">
          <a:xfrm>
            <a:off x="0" y="2708275"/>
            <a:ext cx="5148263" cy="107950"/>
          </a:xfrm>
          <a:prstGeom prst="rect">
            <a:avLst/>
          </a:prstGeom>
          <a:solidFill>
            <a:srgbClr val="F9661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ea typeface="굴림" pitchFamily="34" charset="-127"/>
            </a:endParaRPr>
          </a:p>
        </p:txBody>
      </p:sp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755650" y="4905375"/>
            <a:ext cx="3598863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400" b="1" dirty="0" smtClean="0">
                <a:solidFill>
                  <a:schemeClr val="bg1"/>
                </a:solidFill>
                <a:ea typeface="굴림" pitchFamily="34" charset="-127"/>
              </a:rPr>
              <a:t>July, 2015</a:t>
            </a:r>
            <a:endParaRPr lang="en-US" altLang="ko-KR" sz="1400" b="1" dirty="0">
              <a:solidFill>
                <a:schemeClr val="bg1"/>
              </a:solidFill>
              <a:ea typeface="굴림" pitchFamily="34" charset="-127"/>
            </a:endParaRPr>
          </a:p>
          <a:p>
            <a:r>
              <a:rPr lang="en-US" altLang="ko-KR" sz="1400" b="1" dirty="0" smtClean="0">
                <a:solidFill>
                  <a:schemeClr val="bg1"/>
                </a:solidFill>
                <a:ea typeface="굴림" pitchFamily="34" charset="-127"/>
              </a:rPr>
              <a:t>MS4 Systems, Inc.  </a:t>
            </a:r>
            <a:r>
              <a:rPr lang="en-US" altLang="ko-KR" sz="1400" b="1" dirty="0" err="1" smtClean="0">
                <a:solidFill>
                  <a:schemeClr val="bg1"/>
                </a:solidFill>
                <a:ea typeface="굴림" pitchFamily="34" charset="-127"/>
              </a:rPr>
              <a:t>RTSync</a:t>
            </a:r>
            <a:r>
              <a:rPr lang="en-US" altLang="ko-KR" sz="1400" b="1" dirty="0" smtClean="0">
                <a:solidFill>
                  <a:schemeClr val="bg1"/>
                </a:solidFill>
                <a:ea typeface="굴림" pitchFamily="34" charset="-127"/>
              </a:rPr>
              <a:t> Corp.</a:t>
            </a:r>
            <a:endParaRPr lang="en-US" altLang="ko-KR" sz="1400" b="1" dirty="0">
              <a:solidFill>
                <a:schemeClr val="bg1"/>
              </a:solidFill>
              <a:ea typeface="굴림" pitchFamily="34" charset="-127"/>
            </a:endParaRPr>
          </a:p>
          <a:p>
            <a:r>
              <a:rPr lang="en-US" altLang="ko-KR" sz="1400" b="1" dirty="0" smtClean="0">
                <a:solidFill>
                  <a:schemeClr val="bg1"/>
                </a:solidFill>
                <a:ea typeface="굴림" pitchFamily="34" charset="-127"/>
              </a:rPr>
              <a:t>4425 E Agave Rd Suite 106</a:t>
            </a:r>
            <a:endParaRPr lang="en-US" altLang="ko-KR" sz="1400" b="1" dirty="0">
              <a:solidFill>
                <a:schemeClr val="bg1"/>
              </a:solidFill>
              <a:ea typeface="굴림" pitchFamily="34" charset="-127"/>
            </a:endParaRPr>
          </a:p>
          <a:p>
            <a:r>
              <a:rPr lang="en-US" altLang="ko-KR" sz="1400" b="1" dirty="0" smtClean="0">
                <a:solidFill>
                  <a:schemeClr val="bg1"/>
                </a:solidFill>
                <a:ea typeface="굴림" pitchFamily="34" charset="-127"/>
              </a:rPr>
              <a:t>Phoenix, </a:t>
            </a:r>
            <a:r>
              <a:rPr lang="en-US" altLang="ko-KR" sz="1400" b="1" dirty="0">
                <a:solidFill>
                  <a:schemeClr val="bg1"/>
                </a:solidFill>
                <a:ea typeface="굴림" pitchFamily="34" charset="-127"/>
              </a:rPr>
              <a:t>AZ </a:t>
            </a:r>
            <a:r>
              <a:rPr lang="en-US" altLang="ko-KR" sz="1400" b="1" dirty="0" smtClean="0">
                <a:solidFill>
                  <a:schemeClr val="bg1"/>
                </a:solidFill>
                <a:ea typeface="굴림" pitchFamily="34" charset="-127"/>
              </a:rPr>
              <a:t>85044, </a:t>
            </a:r>
            <a:r>
              <a:rPr lang="en-US" altLang="ko-KR" sz="1400" b="1" dirty="0">
                <a:solidFill>
                  <a:schemeClr val="bg1"/>
                </a:solidFill>
                <a:ea typeface="굴림" pitchFamily="34" charset="-127"/>
              </a:rPr>
              <a:t>USA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www.ms4systems.com</a:t>
            </a:r>
            <a:endParaRPr lang="en-US" altLang="ko-KR" sz="1400" b="1" dirty="0">
              <a:solidFill>
                <a:schemeClr val="bg1"/>
              </a:solidFill>
              <a:ea typeface="굴림" pitchFamily="34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16575" y="5013096"/>
            <a:ext cx="3240088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altLang="ko-KR" sz="1400" b="1" dirty="0">
              <a:solidFill>
                <a:schemeClr val="bg1"/>
              </a:solidFill>
              <a:latin typeface="+mj-lt"/>
              <a:ea typeface="굴림" pitchFamily="34" charset="-127"/>
              <a:cs typeface="Arial" pitchFamily="34" charset="0"/>
            </a:endParaRPr>
          </a:p>
          <a:p>
            <a:pPr>
              <a:defRPr/>
            </a:pPr>
            <a:r>
              <a:rPr lang="en-US" altLang="ko-KR" sz="1400" b="1" dirty="0" smtClean="0">
                <a:solidFill>
                  <a:schemeClr val="bg1"/>
                </a:solidFill>
                <a:latin typeface="+mj-lt"/>
                <a:ea typeface="굴림" pitchFamily="34" charset="-127"/>
                <a:cs typeface="Arial" pitchFamily="34" charset="0"/>
              </a:rPr>
              <a:t>Arizona Center for Integrative Modeling and Simulation ( ACIMS )</a:t>
            </a:r>
            <a:endParaRPr lang="en-US" altLang="ko-KR" sz="1400" b="1" dirty="0">
              <a:solidFill>
                <a:schemeClr val="bg1"/>
              </a:solidFill>
              <a:latin typeface="+mj-lt"/>
              <a:ea typeface="굴림" pitchFamily="34" charset="-127"/>
              <a:cs typeface="Arial" pitchFamily="34" charset="0"/>
            </a:endParaRPr>
          </a:p>
          <a:p>
            <a:pPr>
              <a:defRPr/>
            </a:pPr>
            <a:r>
              <a:rPr lang="en-US" altLang="ko-KR" sz="1400" b="1" dirty="0" smtClean="0">
                <a:solidFill>
                  <a:schemeClr val="bg1"/>
                </a:solidFill>
                <a:latin typeface="+mj-lt"/>
                <a:ea typeface="굴림" pitchFamily="34" charset="-127"/>
                <a:cs typeface="Arial" pitchFamily="34" charset="0"/>
              </a:rPr>
              <a:t>www.acims.asu.edu</a:t>
            </a:r>
            <a:endParaRPr lang="en-US" altLang="ko-KR" sz="1400" b="1" dirty="0">
              <a:solidFill>
                <a:schemeClr val="bg1"/>
              </a:solidFill>
              <a:latin typeface="+mj-lt"/>
              <a:ea typeface="굴림" pitchFamily="34" charset="-127"/>
              <a:cs typeface="Arial" pitchFamily="34" charset="0"/>
            </a:endParaRPr>
          </a:p>
        </p:txBody>
      </p:sp>
      <p:pic>
        <p:nvPicPr>
          <p:cNvPr id="16394" name="Picture 10" descr="MS4systems-log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383973"/>
            <a:ext cx="1223962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5" name="TextBox 8"/>
          <p:cNvSpPr txBox="1">
            <a:spLocks noChangeArrowheads="1"/>
          </p:cNvSpPr>
          <p:nvPr/>
        </p:nvSpPr>
        <p:spPr bwMode="auto">
          <a:xfrm>
            <a:off x="1655763" y="4041775"/>
            <a:ext cx="59769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ko-KR" sz="1400" b="1" dirty="0">
              <a:solidFill>
                <a:schemeClr val="bg1"/>
              </a:solidFill>
              <a:ea typeface="굴림" pitchFamily="34" charset="-127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en-US" altLang="ko-KR" sz="1400" b="1" dirty="0">
              <a:solidFill>
                <a:schemeClr val="bg1"/>
              </a:solidFill>
              <a:ea typeface="굴림" pitchFamily="34" charset="-127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261075" y="279426"/>
            <a:ext cx="2307369" cy="7268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33400" indent="-533400"/>
            <a:r>
              <a:rPr lang="en-US" sz="2400" smtClean="0"/>
              <a:t>Modeling and Simulation Methodology with MS4 Me </a:t>
            </a:r>
          </a:p>
        </p:txBody>
      </p:sp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7538" y="1052512"/>
            <a:ext cx="4541837" cy="5312223"/>
          </a:xfrm>
        </p:spPr>
        <p:txBody>
          <a:bodyPr/>
          <a:lstStyle/>
          <a:p>
            <a:r>
              <a:rPr lang="en-US" sz="2000" dirty="0" smtClean="0"/>
              <a:t>MS4 Me provides Two Level Designs</a:t>
            </a:r>
          </a:p>
          <a:p>
            <a:pPr marL="742950" lvl="1" indent="-285750"/>
            <a:r>
              <a:rPr lang="en-US" sz="1800" dirty="0" smtClean="0"/>
              <a:t>High level design for domain expert</a:t>
            </a:r>
          </a:p>
          <a:p>
            <a:pPr marL="742950" lvl="1" indent="-285750"/>
            <a:r>
              <a:rPr lang="en-US" sz="1800" dirty="0" smtClean="0"/>
              <a:t>Low level design for modeling expert</a:t>
            </a:r>
          </a:p>
          <a:p>
            <a:r>
              <a:rPr lang="en-US" sz="2000" dirty="0" smtClean="0"/>
              <a:t>High level design</a:t>
            </a:r>
          </a:p>
          <a:p>
            <a:pPr marL="742950" lvl="1" indent="-285750"/>
            <a:r>
              <a:rPr lang="en-US" sz="1800" dirty="0" smtClean="0"/>
              <a:t>Simple Scenario</a:t>
            </a:r>
          </a:p>
          <a:p>
            <a:pPr marL="742950" lvl="1" indent="-285750"/>
            <a:r>
              <a:rPr lang="en-US" sz="1800" dirty="0" smtClean="0"/>
              <a:t>Sequence Diagram</a:t>
            </a:r>
          </a:p>
          <a:p>
            <a:pPr marL="742950" lvl="1" indent="-285750"/>
            <a:r>
              <a:rPr lang="en-US" sz="1800" dirty="0" smtClean="0"/>
              <a:t>State Diagram</a:t>
            </a:r>
          </a:p>
          <a:p>
            <a:pPr marL="742950" lvl="1" indent="-285750"/>
            <a:r>
              <a:rPr lang="en-US" sz="1800" dirty="0" smtClean="0"/>
              <a:t>Message types interact between models</a:t>
            </a:r>
          </a:p>
          <a:p>
            <a:pPr marL="742950" lvl="1" indent="-285750"/>
            <a:r>
              <a:rPr lang="en-US" sz="1800" dirty="0" smtClean="0"/>
              <a:t>Variables used in a model</a:t>
            </a:r>
          </a:p>
          <a:p>
            <a:pPr marL="742950" lvl="1" indent="-285750"/>
            <a:r>
              <a:rPr lang="en-US" sz="1800" dirty="0" smtClean="0"/>
              <a:t>Logics used in a model</a:t>
            </a:r>
          </a:p>
          <a:p>
            <a:r>
              <a:rPr lang="en-US" sz="2000" dirty="0" smtClean="0"/>
              <a:t>Low level design</a:t>
            </a:r>
          </a:p>
          <a:p>
            <a:pPr marL="742950" lvl="1" indent="-285750"/>
            <a:r>
              <a:rPr lang="en-US" sz="1800" dirty="0" smtClean="0"/>
              <a:t>Converting logics to computer language codes</a:t>
            </a:r>
          </a:p>
          <a:p>
            <a:pPr marL="742950" lvl="1" indent="-285750"/>
            <a:r>
              <a:rPr lang="en-US" sz="1800" dirty="0" smtClean="0"/>
              <a:t>Code tag block</a:t>
            </a:r>
          </a:p>
          <a:p>
            <a:pPr marL="742950" lvl="1" indent="-285750">
              <a:buNone/>
            </a:pPr>
            <a:endParaRPr lang="en-US" dirty="0" smtClean="0"/>
          </a:p>
        </p:txBody>
      </p:sp>
      <p:pic>
        <p:nvPicPr>
          <p:cNvPr id="7987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1304925"/>
            <a:ext cx="4006850" cy="478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itchFamily="34" charset="-127"/>
              </a:rPr>
              <a:t>MS4 Modeling Environment</a:t>
            </a:r>
            <a:endParaRPr lang="en-US" dirty="0" smtClean="0"/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89025"/>
            <a:ext cx="8178800" cy="5361468"/>
          </a:xfrm>
        </p:spPr>
        <p:txBody>
          <a:bodyPr/>
          <a:lstStyle/>
          <a:p>
            <a:r>
              <a:rPr lang="en-US" sz="2000" dirty="0" smtClean="0"/>
              <a:t>Software Tool for </a:t>
            </a:r>
            <a:r>
              <a:rPr lang="en-US" sz="2000" dirty="0" err="1" smtClean="0"/>
              <a:t>DEVS</a:t>
            </a:r>
            <a:r>
              <a:rPr lang="en-US" sz="2000" dirty="0" smtClean="0"/>
              <a:t> Modeling and Simulation</a:t>
            </a:r>
          </a:p>
          <a:p>
            <a:pPr marL="742950" lvl="1" indent="-285750"/>
            <a:r>
              <a:rPr lang="en-US" sz="1800" dirty="0" smtClean="0"/>
              <a:t>Based on Java and Eclipse </a:t>
            </a:r>
            <a:r>
              <a:rPr lang="en-US" sz="1800" dirty="0" err="1" smtClean="0"/>
              <a:t>RCP</a:t>
            </a:r>
            <a:r>
              <a:rPr lang="en-US" sz="1800" dirty="0" smtClean="0"/>
              <a:t> environment</a:t>
            </a:r>
          </a:p>
          <a:p>
            <a:r>
              <a:rPr lang="en-US" sz="2000" dirty="0" smtClean="0"/>
              <a:t>Top down modeling methodology</a:t>
            </a:r>
          </a:p>
          <a:p>
            <a:pPr marL="742950" lvl="1" indent="-285750"/>
            <a:r>
              <a:rPr lang="en-US" sz="1800" dirty="0" smtClean="0"/>
              <a:t>Sequence Diagram Designer generates a SES file and </a:t>
            </a:r>
            <a:r>
              <a:rPr lang="en-US" sz="1800" dirty="0" err="1" smtClean="0"/>
              <a:t>DNL</a:t>
            </a:r>
            <a:r>
              <a:rPr lang="en-US" sz="1800" dirty="0" smtClean="0"/>
              <a:t> files</a:t>
            </a:r>
          </a:p>
          <a:p>
            <a:r>
              <a:rPr lang="en-US" sz="2000" dirty="0" smtClean="0"/>
              <a:t>Bottom up modeling methodology</a:t>
            </a:r>
          </a:p>
          <a:p>
            <a:pPr marL="742950" lvl="1" indent="-285750"/>
            <a:r>
              <a:rPr lang="en-US" sz="1800" dirty="0" smtClean="0"/>
              <a:t>State Diagram Designer generates </a:t>
            </a:r>
            <a:r>
              <a:rPr lang="en-US" sz="1800" dirty="0" err="1" smtClean="0"/>
              <a:t>DNL</a:t>
            </a:r>
            <a:r>
              <a:rPr lang="en-US" sz="1800" dirty="0" smtClean="0"/>
              <a:t> files</a:t>
            </a:r>
          </a:p>
          <a:p>
            <a:pPr>
              <a:buNone/>
            </a:pPr>
            <a:r>
              <a:rPr lang="en-US" sz="2000" dirty="0" smtClean="0"/>
              <a:t>Features</a:t>
            </a:r>
          </a:p>
          <a:p>
            <a:r>
              <a:rPr lang="en-US" sz="2000" dirty="0" smtClean="0"/>
              <a:t>Highlight keywords capability when editing SES and </a:t>
            </a:r>
            <a:r>
              <a:rPr lang="en-US" sz="2000" dirty="0" err="1" smtClean="0"/>
              <a:t>DNL</a:t>
            </a:r>
            <a:r>
              <a:rPr lang="en-US" sz="2000" dirty="0" smtClean="0"/>
              <a:t> files</a:t>
            </a:r>
          </a:p>
          <a:p>
            <a:r>
              <a:rPr lang="en-US" sz="2000" dirty="0" smtClean="0"/>
              <a:t>Automatic converting </a:t>
            </a:r>
            <a:r>
              <a:rPr lang="en-US" sz="2000" dirty="0" err="1" smtClean="0"/>
              <a:t>DNL</a:t>
            </a:r>
            <a:r>
              <a:rPr lang="en-US" sz="2000" dirty="0" smtClean="0"/>
              <a:t> files to Atomic Java Models</a:t>
            </a:r>
          </a:p>
          <a:p>
            <a:r>
              <a:rPr lang="en-US" sz="2000" dirty="0" smtClean="0"/>
              <a:t>Tree Viewer for a SES file</a:t>
            </a:r>
          </a:p>
          <a:p>
            <a:r>
              <a:rPr lang="en-US" sz="2000" dirty="0" smtClean="0"/>
              <a:t>Pruning process from Pruning SES document to generate coupled Java models</a:t>
            </a:r>
          </a:p>
          <a:p>
            <a:r>
              <a:rPr lang="en-US" sz="2000" dirty="0" smtClean="0"/>
              <a:t>Launch page to help directly access to the SES and </a:t>
            </a:r>
            <a:r>
              <a:rPr lang="en-US" sz="2000" dirty="0" err="1" smtClean="0"/>
              <a:t>PES</a:t>
            </a:r>
            <a:r>
              <a:rPr lang="en-US" sz="2000" dirty="0" smtClean="0"/>
              <a:t> files</a:t>
            </a:r>
          </a:p>
          <a:p>
            <a:r>
              <a:rPr lang="en-US" sz="2000" dirty="0" smtClean="0"/>
              <a:t>Support dynamic structure model</a:t>
            </a:r>
          </a:p>
          <a:p>
            <a:r>
              <a:rPr lang="en-US" sz="2000" dirty="0" smtClean="0"/>
              <a:t>Graphing capability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Launch Page</a:t>
            </a:r>
          </a:p>
        </p:txBody>
      </p:sp>
      <p:pic>
        <p:nvPicPr>
          <p:cNvPr id="24578" name="Picture 74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86450" y="3573016"/>
            <a:ext cx="5741834" cy="3107447"/>
          </a:xfrm>
        </p:spPr>
      </p:pic>
      <p:sp>
        <p:nvSpPr>
          <p:cNvPr id="24579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03548" y="1052736"/>
            <a:ext cx="8424428" cy="2640723"/>
          </a:xfrm>
        </p:spPr>
        <p:txBody>
          <a:bodyPr/>
          <a:lstStyle/>
          <a:p>
            <a:r>
              <a:rPr lang="en-US" sz="1800" dirty="0" smtClean="0"/>
              <a:t>New Project creates a project</a:t>
            </a:r>
          </a:p>
          <a:p>
            <a:r>
              <a:rPr lang="en-US" sz="1800" dirty="0" smtClean="0"/>
              <a:t>Sequence Diagram opens/creates SES files in Sequence Diagram Designer </a:t>
            </a:r>
          </a:p>
          <a:p>
            <a:r>
              <a:rPr lang="en-US" sz="1800" dirty="0" smtClean="0"/>
              <a:t>Atomic Model opens/creates DNL files in text editor or State Diagram Designer</a:t>
            </a:r>
          </a:p>
          <a:p>
            <a:r>
              <a:rPr lang="en-US" sz="1800" dirty="0" smtClean="0"/>
              <a:t>System Entity Structure (SES) opens/creates SES files in text editor</a:t>
            </a:r>
          </a:p>
          <a:p>
            <a:r>
              <a:rPr lang="en-US" sz="1800" dirty="0" smtClean="0"/>
              <a:t>Prune a SES Tree opens/creates PES files in text editor</a:t>
            </a:r>
          </a:p>
          <a:p>
            <a:r>
              <a:rPr lang="en-US" sz="1800" dirty="0" smtClean="0"/>
              <a:t>View a SES Tree displays SES file in tree view</a:t>
            </a:r>
          </a:p>
          <a:p>
            <a:r>
              <a:rPr lang="en-US" sz="1800" dirty="0" smtClean="0"/>
              <a:t>View Simulation opens models files and PES files in simulation viewer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itchFamily="34" charset="-127"/>
              </a:rPr>
              <a:t>Sequence Diagram and SES Document </a:t>
            </a:r>
            <a:endParaRPr lang="en-US" smtClean="0"/>
          </a:p>
        </p:txBody>
      </p:sp>
      <p:sp>
        <p:nvSpPr>
          <p:cNvPr id="73734" name="Rectangle 5"/>
          <p:cNvSpPr>
            <a:spLocks noChangeArrowheads="1"/>
          </p:cNvSpPr>
          <p:nvPr/>
        </p:nvSpPr>
        <p:spPr bwMode="auto">
          <a:xfrm>
            <a:off x="0" y="2457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3732" name="Object 4"/>
          <p:cNvGraphicFramePr>
            <a:graphicFrameLocks noChangeAspect="1"/>
          </p:cNvGraphicFramePr>
          <p:nvPr/>
        </p:nvGraphicFramePr>
        <p:xfrm>
          <a:off x="179388" y="1268413"/>
          <a:ext cx="5113337" cy="3055937"/>
        </p:xfrm>
        <a:graphic>
          <a:graphicData uri="http://schemas.openxmlformats.org/presentationml/2006/ole">
            <p:oleObj spid="_x0000_s73746" name="Visio" r:id="rId4" imgW="6045200" imgH="3327400" progId="">
              <p:embed/>
            </p:oleObj>
          </a:graphicData>
        </a:graphic>
      </p:graphicFrame>
      <p:pic>
        <p:nvPicPr>
          <p:cNvPr id="7373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275" y="4905375"/>
            <a:ext cx="4608513" cy="1619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3736" name="AutoShape 8"/>
          <p:cNvSpPr>
            <a:spLocks noChangeArrowheads="1"/>
          </p:cNvSpPr>
          <p:nvPr/>
        </p:nvSpPr>
        <p:spPr bwMode="auto">
          <a:xfrm rot="3275318">
            <a:off x="5326856" y="4006057"/>
            <a:ext cx="954087" cy="520700"/>
          </a:xfrm>
          <a:prstGeom prst="curvedDownArrow">
            <a:avLst>
              <a:gd name="adj1" fmla="val 33966"/>
              <a:gd name="adj2" fmla="val 73293"/>
              <a:gd name="adj3" fmla="val 33333"/>
            </a:avLst>
          </a:prstGeom>
          <a:solidFill>
            <a:srgbClr val="0099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73737" name="AutoShape 9"/>
          <p:cNvSpPr>
            <a:spLocks noChangeArrowheads="1"/>
          </p:cNvSpPr>
          <p:nvPr/>
        </p:nvSpPr>
        <p:spPr bwMode="auto">
          <a:xfrm>
            <a:off x="5976938" y="3465513"/>
            <a:ext cx="1979612" cy="576262"/>
          </a:xfrm>
          <a:prstGeom prst="wedgeRoundRectCallout">
            <a:avLst>
              <a:gd name="adj1" fmla="val -85847"/>
              <a:gd name="adj2" fmla="val -26583"/>
              <a:gd name="adj3" fmla="val 16667"/>
            </a:avLst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>
                <a:latin typeface="Calibri" pitchFamily="34" charset="0"/>
              </a:rPr>
              <a:t>Sequence Diagram Designer</a:t>
            </a:r>
          </a:p>
        </p:txBody>
      </p:sp>
      <p:sp>
        <p:nvSpPr>
          <p:cNvPr id="73738" name="AutoShape 10"/>
          <p:cNvSpPr>
            <a:spLocks noChangeArrowheads="1"/>
          </p:cNvSpPr>
          <p:nvPr/>
        </p:nvSpPr>
        <p:spPr bwMode="auto">
          <a:xfrm>
            <a:off x="1727200" y="6200775"/>
            <a:ext cx="1763713" cy="396875"/>
          </a:xfrm>
          <a:prstGeom prst="wedgeRoundRectCallout">
            <a:avLst>
              <a:gd name="adj1" fmla="val 67551"/>
              <a:gd name="adj2" fmla="val -12000"/>
              <a:gd name="adj3" fmla="val 16667"/>
            </a:avLst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>
                <a:latin typeface="Calibri" pitchFamily="34" charset="0"/>
              </a:rPr>
              <a:t>SES Document</a:t>
            </a:r>
          </a:p>
        </p:txBody>
      </p:sp>
      <p:sp>
        <p:nvSpPr>
          <p:cNvPr id="73739" name="Text Box 11"/>
          <p:cNvSpPr txBox="1">
            <a:spLocks noChangeArrowheads="1"/>
          </p:cNvSpPr>
          <p:nvPr/>
        </p:nvSpPr>
        <p:spPr bwMode="auto">
          <a:xfrm>
            <a:off x="6119813" y="4184650"/>
            <a:ext cx="15589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66FF"/>
                </a:solidFill>
                <a:latin typeface="Calibri" pitchFamily="34" charset="0"/>
              </a:rPr>
              <a:t>Converting designs</a:t>
            </a:r>
          </a:p>
          <a:p>
            <a:r>
              <a:rPr lang="en-US" sz="1400">
                <a:solidFill>
                  <a:srgbClr val="0066FF"/>
                </a:solidFill>
                <a:latin typeface="Calibri" pitchFamily="34" charset="0"/>
              </a:rPr>
              <a:t>to SES document</a:t>
            </a:r>
          </a:p>
        </p:txBody>
      </p:sp>
      <p:sp>
        <p:nvSpPr>
          <p:cNvPr id="73740" name="Line 13"/>
          <p:cNvSpPr>
            <a:spLocks noChangeShapeType="1"/>
          </p:cNvSpPr>
          <p:nvPr/>
        </p:nvSpPr>
        <p:spPr bwMode="auto">
          <a:xfrm>
            <a:off x="3563938" y="5481638"/>
            <a:ext cx="5111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41" name="Line 14"/>
          <p:cNvSpPr>
            <a:spLocks noChangeShapeType="1"/>
          </p:cNvSpPr>
          <p:nvPr/>
        </p:nvSpPr>
        <p:spPr bwMode="auto">
          <a:xfrm>
            <a:off x="3563938" y="4833938"/>
            <a:ext cx="5111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42" name="Line 16"/>
          <p:cNvSpPr>
            <a:spLocks noChangeShapeType="1"/>
          </p:cNvSpPr>
          <p:nvPr/>
        </p:nvSpPr>
        <p:spPr bwMode="auto">
          <a:xfrm>
            <a:off x="3563938" y="4833938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43" name="Line 17"/>
          <p:cNvSpPr>
            <a:spLocks noChangeShapeType="1"/>
          </p:cNvSpPr>
          <p:nvPr/>
        </p:nvSpPr>
        <p:spPr bwMode="auto">
          <a:xfrm>
            <a:off x="8675688" y="4833938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44" name="Line 19"/>
          <p:cNvSpPr>
            <a:spLocks noChangeShapeType="1"/>
          </p:cNvSpPr>
          <p:nvPr/>
        </p:nvSpPr>
        <p:spPr bwMode="auto">
          <a:xfrm>
            <a:off x="3563938" y="5481638"/>
            <a:ext cx="5111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45" name="Line 20"/>
          <p:cNvSpPr>
            <a:spLocks noChangeShapeType="1"/>
          </p:cNvSpPr>
          <p:nvPr/>
        </p:nvSpPr>
        <p:spPr bwMode="auto">
          <a:xfrm>
            <a:off x="3563938" y="4833938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46" name="Line 21"/>
          <p:cNvSpPr>
            <a:spLocks noChangeShapeType="1"/>
          </p:cNvSpPr>
          <p:nvPr/>
        </p:nvSpPr>
        <p:spPr bwMode="auto">
          <a:xfrm>
            <a:off x="3563938" y="4833938"/>
            <a:ext cx="5111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47" name="Line 22"/>
          <p:cNvSpPr>
            <a:spLocks noChangeShapeType="1"/>
          </p:cNvSpPr>
          <p:nvPr/>
        </p:nvSpPr>
        <p:spPr bwMode="auto">
          <a:xfrm>
            <a:off x="3563938" y="5481638"/>
            <a:ext cx="5111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48" name="Line 23"/>
          <p:cNvSpPr>
            <a:spLocks noChangeShapeType="1"/>
          </p:cNvSpPr>
          <p:nvPr/>
        </p:nvSpPr>
        <p:spPr bwMode="auto">
          <a:xfrm>
            <a:off x="3563938" y="4833938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49" name="Line 24"/>
          <p:cNvSpPr>
            <a:spLocks noChangeShapeType="1"/>
          </p:cNvSpPr>
          <p:nvPr/>
        </p:nvSpPr>
        <p:spPr bwMode="auto">
          <a:xfrm>
            <a:off x="8675688" y="4833938"/>
            <a:ext cx="0" cy="6477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50" name="Line 25"/>
          <p:cNvSpPr>
            <a:spLocks noChangeShapeType="1"/>
          </p:cNvSpPr>
          <p:nvPr/>
        </p:nvSpPr>
        <p:spPr bwMode="auto">
          <a:xfrm>
            <a:off x="3563938" y="4833938"/>
            <a:ext cx="511175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51" name="Line 26"/>
          <p:cNvSpPr>
            <a:spLocks noChangeShapeType="1"/>
          </p:cNvSpPr>
          <p:nvPr/>
        </p:nvSpPr>
        <p:spPr bwMode="auto">
          <a:xfrm>
            <a:off x="3563938" y="5481638"/>
            <a:ext cx="511175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52" name="Line 27"/>
          <p:cNvSpPr>
            <a:spLocks noChangeShapeType="1"/>
          </p:cNvSpPr>
          <p:nvPr/>
        </p:nvSpPr>
        <p:spPr bwMode="auto">
          <a:xfrm>
            <a:off x="3563938" y="4833938"/>
            <a:ext cx="0" cy="6477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53" name="Line 14"/>
          <p:cNvSpPr>
            <a:spLocks noChangeShapeType="1"/>
          </p:cNvSpPr>
          <p:nvPr/>
        </p:nvSpPr>
        <p:spPr bwMode="auto">
          <a:xfrm>
            <a:off x="3563938" y="5516563"/>
            <a:ext cx="5111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54" name="Line 16"/>
          <p:cNvSpPr>
            <a:spLocks noChangeShapeType="1"/>
          </p:cNvSpPr>
          <p:nvPr/>
        </p:nvSpPr>
        <p:spPr bwMode="auto">
          <a:xfrm>
            <a:off x="3563938" y="5516563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55" name="Line 17"/>
          <p:cNvSpPr>
            <a:spLocks noChangeShapeType="1"/>
          </p:cNvSpPr>
          <p:nvPr/>
        </p:nvSpPr>
        <p:spPr bwMode="auto">
          <a:xfrm>
            <a:off x="8675688" y="5516563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56" name="Line 20"/>
          <p:cNvSpPr>
            <a:spLocks noChangeShapeType="1"/>
          </p:cNvSpPr>
          <p:nvPr/>
        </p:nvSpPr>
        <p:spPr bwMode="auto">
          <a:xfrm>
            <a:off x="3563938" y="5516563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57" name="Line 21"/>
          <p:cNvSpPr>
            <a:spLocks noChangeShapeType="1"/>
          </p:cNvSpPr>
          <p:nvPr/>
        </p:nvSpPr>
        <p:spPr bwMode="auto">
          <a:xfrm>
            <a:off x="3563938" y="5516563"/>
            <a:ext cx="5111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58" name="Line 23"/>
          <p:cNvSpPr>
            <a:spLocks noChangeShapeType="1"/>
          </p:cNvSpPr>
          <p:nvPr/>
        </p:nvSpPr>
        <p:spPr bwMode="auto">
          <a:xfrm>
            <a:off x="3563938" y="5516563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59" name="Line 24"/>
          <p:cNvSpPr>
            <a:spLocks noChangeShapeType="1"/>
          </p:cNvSpPr>
          <p:nvPr/>
        </p:nvSpPr>
        <p:spPr bwMode="auto">
          <a:xfrm>
            <a:off x="8675688" y="5516563"/>
            <a:ext cx="0" cy="1081087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60" name="Line 25"/>
          <p:cNvSpPr>
            <a:spLocks noChangeShapeType="1"/>
          </p:cNvSpPr>
          <p:nvPr/>
        </p:nvSpPr>
        <p:spPr bwMode="auto">
          <a:xfrm>
            <a:off x="3563938" y="5516563"/>
            <a:ext cx="511175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61" name="Line 26"/>
          <p:cNvSpPr>
            <a:spLocks noChangeShapeType="1"/>
          </p:cNvSpPr>
          <p:nvPr/>
        </p:nvSpPr>
        <p:spPr bwMode="auto">
          <a:xfrm>
            <a:off x="3563938" y="6597650"/>
            <a:ext cx="511175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62" name="Line 27"/>
          <p:cNvSpPr>
            <a:spLocks noChangeShapeType="1"/>
          </p:cNvSpPr>
          <p:nvPr/>
        </p:nvSpPr>
        <p:spPr bwMode="auto">
          <a:xfrm>
            <a:off x="3563938" y="5516563"/>
            <a:ext cx="0" cy="1081087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63" name="Line 56"/>
          <p:cNvSpPr>
            <a:spLocks noChangeShapeType="1"/>
          </p:cNvSpPr>
          <p:nvPr/>
        </p:nvSpPr>
        <p:spPr bwMode="auto">
          <a:xfrm>
            <a:off x="3311525" y="6021388"/>
            <a:ext cx="2524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3764" name="Line 59"/>
          <p:cNvSpPr>
            <a:spLocks noChangeShapeType="1"/>
          </p:cNvSpPr>
          <p:nvPr/>
        </p:nvSpPr>
        <p:spPr bwMode="auto">
          <a:xfrm>
            <a:off x="3311525" y="4329113"/>
            <a:ext cx="0" cy="1692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65" name="Line 60"/>
          <p:cNvSpPr>
            <a:spLocks noChangeShapeType="1"/>
          </p:cNvSpPr>
          <p:nvPr/>
        </p:nvSpPr>
        <p:spPr bwMode="auto">
          <a:xfrm>
            <a:off x="3311525" y="6021388"/>
            <a:ext cx="2524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3766" name="Line 70"/>
          <p:cNvSpPr>
            <a:spLocks noChangeShapeType="1"/>
          </p:cNvSpPr>
          <p:nvPr/>
        </p:nvSpPr>
        <p:spPr bwMode="auto">
          <a:xfrm>
            <a:off x="827088" y="4365625"/>
            <a:ext cx="0" cy="9715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67" name="Text Box 72"/>
          <p:cNvSpPr txBox="1">
            <a:spLocks noChangeArrowheads="1"/>
          </p:cNvSpPr>
          <p:nvPr/>
        </p:nvSpPr>
        <p:spPr bwMode="auto">
          <a:xfrm>
            <a:off x="179388" y="5300663"/>
            <a:ext cx="20081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Root Entity (HelloExample)</a:t>
            </a:r>
          </a:p>
        </p:txBody>
      </p:sp>
      <p:sp>
        <p:nvSpPr>
          <p:cNvPr id="73768" name="Text Box 73"/>
          <p:cNvSpPr txBox="1">
            <a:spLocks noChangeArrowheads="1"/>
          </p:cNvSpPr>
          <p:nvPr/>
        </p:nvSpPr>
        <p:spPr bwMode="auto">
          <a:xfrm>
            <a:off x="1584325" y="5805488"/>
            <a:ext cx="16970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Child Entity (MyWorld)</a:t>
            </a:r>
          </a:p>
        </p:txBody>
      </p:sp>
      <p:sp>
        <p:nvSpPr>
          <p:cNvPr id="73769" name="AutoShape 8"/>
          <p:cNvSpPr>
            <a:spLocks noChangeArrowheads="1"/>
          </p:cNvSpPr>
          <p:nvPr/>
        </p:nvSpPr>
        <p:spPr bwMode="auto">
          <a:xfrm rot="-7001159">
            <a:off x="2842419" y="4545807"/>
            <a:ext cx="954087" cy="520700"/>
          </a:xfrm>
          <a:prstGeom prst="curvedDownArrow">
            <a:avLst>
              <a:gd name="adj1" fmla="val 33966"/>
              <a:gd name="adj2" fmla="val 73293"/>
              <a:gd name="adj3" fmla="val 33333"/>
            </a:avLst>
          </a:prstGeom>
          <a:solidFill>
            <a:srgbClr val="0099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73770" name="Line 77"/>
          <p:cNvSpPr>
            <a:spLocks noChangeShapeType="1"/>
          </p:cNvSpPr>
          <p:nvPr/>
        </p:nvSpPr>
        <p:spPr bwMode="auto">
          <a:xfrm>
            <a:off x="827088" y="5337175"/>
            <a:ext cx="2736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3771" name="Text Box 78"/>
          <p:cNvSpPr txBox="1">
            <a:spLocks noChangeArrowheads="1"/>
          </p:cNvSpPr>
          <p:nvPr/>
        </p:nvSpPr>
        <p:spPr bwMode="auto">
          <a:xfrm>
            <a:off x="1079500" y="4581525"/>
            <a:ext cx="20462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66FF"/>
                </a:solidFill>
                <a:latin typeface="Calibri" pitchFamily="34" charset="0"/>
              </a:rPr>
              <a:t>Converting SES document</a:t>
            </a:r>
          </a:p>
          <a:p>
            <a:r>
              <a:rPr lang="en-US" sz="1400">
                <a:solidFill>
                  <a:srgbClr val="0066FF"/>
                </a:solidFill>
                <a:latin typeface="Calibri" pitchFamily="34" charset="0"/>
              </a:rPr>
              <a:t>To Sequence Diagram</a:t>
            </a:r>
          </a:p>
        </p:txBody>
      </p:sp>
      <p:sp>
        <p:nvSpPr>
          <p:cNvPr id="73772" name="Rectangle 79"/>
          <p:cNvSpPr>
            <a:spLocks noChangeArrowheads="1"/>
          </p:cNvSpPr>
          <p:nvPr/>
        </p:nvSpPr>
        <p:spPr bwMode="auto">
          <a:xfrm>
            <a:off x="5759450" y="1304925"/>
            <a:ext cx="3024188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1600" b="1">
                <a:latin typeface="Calibri" pitchFamily="34" charset="0"/>
              </a:rPr>
              <a:t>Entity</a:t>
            </a:r>
          </a:p>
          <a:p>
            <a:pPr marL="447675" lvl="1" indent="-268288" eaLnBrk="0" hangingPunct="0">
              <a:spcBef>
                <a:spcPct val="20000"/>
              </a:spcBef>
              <a:buSzPct val="50000"/>
              <a:buFontTx/>
              <a:buBlip>
                <a:blip r:embed="rId6"/>
              </a:buBlip>
            </a:pPr>
            <a:r>
              <a:rPr lang="en-US" sz="1400" b="1">
                <a:latin typeface="Calibri" pitchFamily="34" charset="0"/>
              </a:rPr>
              <a:t>Represent atomic or coupled model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1600" b="1">
                <a:latin typeface="Calibri" pitchFamily="34" charset="0"/>
              </a:rPr>
              <a:t>Transition</a:t>
            </a:r>
          </a:p>
          <a:p>
            <a:pPr marL="447675" lvl="1" indent="-268288" eaLnBrk="0" hangingPunct="0">
              <a:spcBef>
                <a:spcPct val="20000"/>
              </a:spcBef>
              <a:buSzPct val="50000"/>
              <a:buFontTx/>
              <a:buBlip>
                <a:blip r:embed="rId6"/>
              </a:buBlip>
            </a:pPr>
            <a:r>
              <a:rPr lang="en-US" sz="1400" b="1">
                <a:latin typeface="Calibri" pitchFamily="34" charset="0"/>
              </a:rPr>
              <a:t>Define model’s behavior</a:t>
            </a:r>
          </a:p>
          <a:p>
            <a:pPr marL="447675" lvl="1" indent="-268288" eaLnBrk="0" hangingPunct="0">
              <a:spcBef>
                <a:spcPct val="20000"/>
              </a:spcBef>
              <a:buSzPct val="50000"/>
              <a:buFontTx/>
              <a:buBlip>
                <a:blip r:embed="rId6"/>
              </a:buBlip>
            </a:pPr>
            <a:r>
              <a:rPr lang="en-US" sz="1400" b="1">
                <a:latin typeface="Calibri" pitchFamily="34" charset="0"/>
              </a:rPr>
              <a:t>Message Passing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itchFamily="34" charset="-127"/>
              </a:rPr>
              <a:t>State Diagram and DNL Document </a:t>
            </a:r>
            <a:endParaRPr lang="en-US" smtClean="0"/>
          </a:p>
        </p:txBody>
      </p:sp>
      <p:sp>
        <p:nvSpPr>
          <p:cNvPr id="75778" name="Rectangle 14"/>
          <p:cNvSpPr>
            <a:spLocks noGrp="1" noChangeArrowheads="1"/>
          </p:cNvSpPr>
          <p:nvPr>
            <p:ph type="body" sz="half" idx="2"/>
          </p:nvPr>
        </p:nvSpPr>
        <p:spPr>
          <a:xfrm>
            <a:off x="5940425" y="944563"/>
            <a:ext cx="3024188" cy="2713037"/>
          </a:xfrm>
        </p:spPr>
        <p:txBody>
          <a:bodyPr/>
          <a:lstStyle/>
          <a:p>
            <a:r>
              <a:rPr lang="en-US" sz="1600" smtClean="0"/>
              <a:t>Configuration</a:t>
            </a:r>
          </a:p>
          <a:p>
            <a:pPr lvl="1"/>
            <a:r>
              <a:rPr lang="en-US" sz="1400" smtClean="0"/>
              <a:t>Define variables and data types</a:t>
            </a:r>
          </a:p>
          <a:p>
            <a:pPr lvl="1"/>
            <a:r>
              <a:rPr lang="en-US" sz="1400" smtClean="0"/>
              <a:t>Contain additional information</a:t>
            </a:r>
          </a:p>
          <a:p>
            <a:r>
              <a:rPr lang="en-US" sz="1600" smtClean="0"/>
              <a:t>State</a:t>
            </a:r>
          </a:p>
          <a:p>
            <a:pPr lvl="1"/>
            <a:r>
              <a:rPr lang="en-US" sz="1400" smtClean="0"/>
              <a:t>Name and Time Advance</a:t>
            </a:r>
          </a:p>
          <a:p>
            <a:pPr lvl="1"/>
            <a:r>
              <a:rPr lang="en-US" sz="1400" smtClean="0"/>
              <a:t>Initial State (Double rectangles)</a:t>
            </a:r>
          </a:p>
          <a:p>
            <a:r>
              <a:rPr lang="en-US" sz="1600" smtClean="0"/>
              <a:t>Transition (Event)</a:t>
            </a:r>
          </a:p>
          <a:p>
            <a:pPr lvl="1"/>
            <a:r>
              <a:rPr lang="en-US" sz="1400" smtClean="0"/>
              <a:t>External Event (?)</a:t>
            </a:r>
          </a:p>
          <a:p>
            <a:pPr lvl="1"/>
            <a:r>
              <a:rPr lang="en-US" sz="1400" smtClean="0"/>
              <a:t>Internal Event (!)</a:t>
            </a:r>
          </a:p>
          <a:p>
            <a:pPr lvl="1"/>
            <a:r>
              <a:rPr lang="en-US" sz="1400" smtClean="0"/>
              <a:t>Tag blocks for Java codes</a:t>
            </a:r>
          </a:p>
        </p:txBody>
      </p:sp>
      <p:pic>
        <p:nvPicPr>
          <p:cNvPr id="7577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775" y="1227138"/>
            <a:ext cx="4284663" cy="254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3325" y="4760913"/>
            <a:ext cx="4932363" cy="158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5781" name="AutoShape 8"/>
          <p:cNvSpPr>
            <a:spLocks noChangeArrowheads="1"/>
          </p:cNvSpPr>
          <p:nvPr/>
        </p:nvSpPr>
        <p:spPr bwMode="auto">
          <a:xfrm rot="3275318">
            <a:off x="4968081" y="3753644"/>
            <a:ext cx="954088" cy="520700"/>
          </a:xfrm>
          <a:prstGeom prst="curvedDownArrow">
            <a:avLst>
              <a:gd name="adj1" fmla="val 33966"/>
              <a:gd name="adj2" fmla="val 73293"/>
              <a:gd name="adj3" fmla="val 33333"/>
            </a:avLst>
          </a:prstGeom>
          <a:solidFill>
            <a:srgbClr val="0099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75782" name="AutoShape 8"/>
          <p:cNvSpPr>
            <a:spLocks noChangeArrowheads="1"/>
          </p:cNvSpPr>
          <p:nvPr/>
        </p:nvSpPr>
        <p:spPr bwMode="auto">
          <a:xfrm rot="-7206204">
            <a:off x="2591594" y="4329907"/>
            <a:ext cx="954087" cy="520700"/>
          </a:xfrm>
          <a:prstGeom prst="curvedDownArrow">
            <a:avLst>
              <a:gd name="adj1" fmla="val 33966"/>
              <a:gd name="adj2" fmla="val 73293"/>
              <a:gd name="adj3" fmla="val 33333"/>
            </a:avLst>
          </a:prstGeom>
          <a:solidFill>
            <a:srgbClr val="0099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75783" name="Text Box 8"/>
          <p:cNvSpPr txBox="1">
            <a:spLocks noChangeArrowheads="1"/>
          </p:cNvSpPr>
          <p:nvPr/>
        </p:nvSpPr>
        <p:spPr bwMode="auto">
          <a:xfrm>
            <a:off x="5688013" y="4076700"/>
            <a:ext cx="170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66FF"/>
                </a:solidFill>
                <a:latin typeface="Calibri" pitchFamily="34" charset="0"/>
              </a:rPr>
              <a:t>Convert State Design</a:t>
            </a:r>
          </a:p>
          <a:p>
            <a:r>
              <a:rPr lang="en-US" sz="1400">
                <a:solidFill>
                  <a:srgbClr val="0066FF"/>
                </a:solidFill>
                <a:latin typeface="Calibri" pitchFamily="34" charset="0"/>
              </a:rPr>
              <a:t>to DNL Document</a:t>
            </a:r>
            <a:r>
              <a:rPr lang="en-US"/>
              <a:t> </a:t>
            </a:r>
          </a:p>
        </p:txBody>
      </p:sp>
      <p:sp>
        <p:nvSpPr>
          <p:cNvPr id="75784" name="Text Box 9"/>
          <p:cNvSpPr txBox="1">
            <a:spLocks noChangeArrowheads="1"/>
          </p:cNvSpPr>
          <p:nvPr/>
        </p:nvSpPr>
        <p:spPr bwMode="auto">
          <a:xfrm>
            <a:off x="827088" y="4437063"/>
            <a:ext cx="1892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66FF"/>
                </a:solidFill>
                <a:latin typeface="Calibri" pitchFamily="34" charset="0"/>
              </a:rPr>
              <a:t>Convert DNL Document</a:t>
            </a:r>
          </a:p>
          <a:p>
            <a:r>
              <a:rPr lang="en-US" sz="1400">
                <a:solidFill>
                  <a:srgbClr val="0066FF"/>
                </a:solidFill>
                <a:latin typeface="Calibri" pitchFamily="34" charset="0"/>
              </a:rPr>
              <a:t>to State Design</a:t>
            </a:r>
            <a:r>
              <a:rPr lang="en-US"/>
              <a:t> </a:t>
            </a:r>
          </a:p>
        </p:txBody>
      </p:sp>
      <p:sp>
        <p:nvSpPr>
          <p:cNvPr id="75785" name="AutoShape 9"/>
          <p:cNvSpPr>
            <a:spLocks noChangeArrowheads="1"/>
          </p:cNvSpPr>
          <p:nvPr/>
        </p:nvSpPr>
        <p:spPr bwMode="auto">
          <a:xfrm>
            <a:off x="4751388" y="2924175"/>
            <a:ext cx="1368425" cy="576263"/>
          </a:xfrm>
          <a:prstGeom prst="wedgeRoundRectCallout">
            <a:avLst>
              <a:gd name="adj1" fmla="val -59630"/>
              <a:gd name="adj2" fmla="val -71213"/>
              <a:gd name="adj3" fmla="val 16667"/>
            </a:avLst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>
                <a:latin typeface="Calibri" pitchFamily="34" charset="0"/>
              </a:rPr>
              <a:t>State Diagram Designer</a:t>
            </a:r>
          </a:p>
        </p:txBody>
      </p:sp>
      <p:sp>
        <p:nvSpPr>
          <p:cNvPr id="75786" name="AutoShape 9"/>
          <p:cNvSpPr>
            <a:spLocks noChangeArrowheads="1"/>
          </p:cNvSpPr>
          <p:nvPr/>
        </p:nvSpPr>
        <p:spPr bwMode="auto">
          <a:xfrm>
            <a:off x="1727200" y="5589588"/>
            <a:ext cx="1368425" cy="576262"/>
          </a:xfrm>
          <a:prstGeom prst="wedgeRoundRectCallout">
            <a:avLst>
              <a:gd name="adj1" fmla="val 91185"/>
              <a:gd name="adj2" fmla="val 4546"/>
              <a:gd name="adj3" fmla="val 16667"/>
            </a:avLst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>
                <a:latin typeface="Calibri" pitchFamily="34" charset="0"/>
              </a:rPr>
              <a:t>DNL Document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Viewer</a:t>
            </a:r>
          </a:p>
        </p:txBody>
      </p:sp>
      <p:pic>
        <p:nvPicPr>
          <p:cNvPr id="7782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5763" y="1700213"/>
            <a:ext cx="5868987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7" name="AutoShape 9"/>
          <p:cNvSpPr>
            <a:spLocks noChangeArrowheads="1"/>
          </p:cNvSpPr>
          <p:nvPr/>
        </p:nvSpPr>
        <p:spPr bwMode="auto">
          <a:xfrm>
            <a:off x="142875" y="2492375"/>
            <a:ext cx="1225550" cy="828675"/>
          </a:xfrm>
          <a:prstGeom prst="wedgeRoundRectCallout">
            <a:avLst>
              <a:gd name="adj1" fmla="val 77722"/>
              <a:gd name="adj2" fmla="val -9579"/>
              <a:gd name="adj3" fmla="val 16667"/>
            </a:avLst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>
                <a:latin typeface="Calibri" pitchFamily="34" charset="0"/>
              </a:rPr>
              <a:t>Tree View of Simulation Models</a:t>
            </a:r>
          </a:p>
        </p:txBody>
      </p:sp>
      <p:sp>
        <p:nvSpPr>
          <p:cNvPr id="77828" name="AutoShape 9"/>
          <p:cNvSpPr>
            <a:spLocks noChangeArrowheads="1"/>
          </p:cNvSpPr>
          <p:nvPr/>
        </p:nvSpPr>
        <p:spPr bwMode="auto">
          <a:xfrm>
            <a:off x="215900" y="3644900"/>
            <a:ext cx="1152525" cy="1440284"/>
          </a:xfrm>
          <a:prstGeom prst="wedgeRoundRectCallout">
            <a:avLst>
              <a:gd name="adj1" fmla="val 80301"/>
              <a:gd name="adj2" fmla="val -32676"/>
              <a:gd name="adj3" fmla="val 16667"/>
            </a:avLst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>
                <a:latin typeface="Calibri" pitchFamily="34" charset="0"/>
              </a:rPr>
              <a:t>List of Variables in the selected model</a:t>
            </a:r>
          </a:p>
        </p:txBody>
      </p:sp>
      <p:sp>
        <p:nvSpPr>
          <p:cNvPr id="77829" name="AutoShape 9"/>
          <p:cNvSpPr>
            <a:spLocks noChangeArrowheads="1"/>
          </p:cNvSpPr>
          <p:nvPr/>
        </p:nvSpPr>
        <p:spPr bwMode="auto">
          <a:xfrm>
            <a:off x="827088" y="5589588"/>
            <a:ext cx="1944687" cy="539750"/>
          </a:xfrm>
          <a:prstGeom prst="wedgeRoundRectCallout">
            <a:avLst>
              <a:gd name="adj1" fmla="val 55958"/>
              <a:gd name="adj2" fmla="val -145884"/>
              <a:gd name="adj3" fmla="val 16667"/>
            </a:avLst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>
                <a:latin typeface="Calibri" pitchFamily="34" charset="0"/>
              </a:rPr>
              <a:t>Simulation Controller </a:t>
            </a:r>
          </a:p>
        </p:txBody>
      </p:sp>
      <p:sp>
        <p:nvSpPr>
          <p:cNvPr id="77830" name="AutoShape 9"/>
          <p:cNvSpPr>
            <a:spLocks noChangeArrowheads="1"/>
          </p:cNvSpPr>
          <p:nvPr/>
        </p:nvSpPr>
        <p:spPr bwMode="auto">
          <a:xfrm>
            <a:off x="4356100" y="5589588"/>
            <a:ext cx="1944688" cy="539750"/>
          </a:xfrm>
          <a:prstGeom prst="wedgeRoundRectCallout">
            <a:avLst>
              <a:gd name="adj1" fmla="val 52204"/>
              <a:gd name="adj2" fmla="val -163528"/>
              <a:gd name="adj3" fmla="val 16667"/>
            </a:avLst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>
                <a:latin typeface="Calibri" pitchFamily="34" charset="0"/>
              </a:rPr>
              <a:t>Display Ports’ names and connections </a:t>
            </a:r>
          </a:p>
        </p:txBody>
      </p:sp>
      <p:sp>
        <p:nvSpPr>
          <p:cNvPr id="77831" name="AutoShape 9"/>
          <p:cNvSpPr>
            <a:spLocks noChangeArrowheads="1"/>
          </p:cNvSpPr>
          <p:nvPr/>
        </p:nvSpPr>
        <p:spPr bwMode="auto">
          <a:xfrm>
            <a:off x="7596188" y="2889250"/>
            <a:ext cx="1152525" cy="611188"/>
          </a:xfrm>
          <a:prstGeom prst="wedgeRoundRectCallout">
            <a:avLst>
              <a:gd name="adj1" fmla="val -67218"/>
              <a:gd name="adj2" fmla="val -35194"/>
              <a:gd name="adj3" fmla="val 16667"/>
            </a:avLst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>
                <a:latin typeface="Calibri" pitchFamily="34" charset="0"/>
              </a:rPr>
              <a:t>Simulation Status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Markov Modeling Facility in MS4 Me</a:t>
            </a:r>
            <a:endParaRPr lang="en-US" dirty="0" smtClean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496944" cy="54726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600" dirty="0" smtClean="0"/>
              <a:t>Markov Modeling facility in MS4 Me offers </a:t>
            </a:r>
            <a:r>
              <a:rPr lang="en-US" sz="2600" dirty="0"/>
              <a:t>an easy-to-use set of tools to develop Markov </a:t>
            </a:r>
            <a:r>
              <a:rPr lang="en-US" sz="2600" dirty="0" smtClean="0"/>
              <a:t>models</a:t>
            </a:r>
          </a:p>
          <a:p>
            <a:pPr lvl="1"/>
            <a:r>
              <a:rPr lang="en-US" dirty="0" smtClean="0"/>
              <a:t>as full-fledged </a:t>
            </a:r>
            <a:r>
              <a:rPr lang="en-US" dirty="0"/>
              <a:t>DEVS models </a:t>
            </a:r>
            <a:endParaRPr lang="en-US" dirty="0" smtClean="0"/>
          </a:p>
          <a:p>
            <a:pPr lvl="1"/>
            <a:r>
              <a:rPr lang="en-US" dirty="0" smtClean="0"/>
              <a:t>able </a:t>
            </a:r>
            <a:r>
              <a:rPr lang="en-US" dirty="0"/>
              <a:t>to be integrated with other DEVS </a:t>
            </a:r>
            <a:r>
              <a:rPr lang="en-US" dirty="0" smtClean="0"/>
              <a:t>models</a:t>
            </a:r>
          </a:p>
          <a:p>
            <a:pPr lvl="1"/>
            <a:r>
              <a:rPr lang="en-US" dirty="0" smtClean="0"/>
              <a:t>makes </a:t>
            </a:r>
            <a:r>
              <a:rPr lang="en-US" dirty="0"/>
              <a:t>it much easier to develop probabilistic/stochastic DEVS </a:t>
            </a:r>
            <a:r>
              <a:rPr lang="en-US" dirty="0" smtClean="0"/>
              <a:t>models</a:t>
            </a:r>
          </a:p>
          <a:p>
            <a:pPr lvl="1"/>
            <a:r>
              <a:rPr lang="en-US" dirty="0" smtClean="0"/>
              <a:t>automates </a:t>
            </a:r>
            <a:r>
              <a:rPr lang="en-US" dirty="0"/>
              <a:t>a lot of the development tasks </a:t>
            </a:r>
            <a:r>
              <a:rPr lang="en-US" dirty="0" smtClean="0"/>
              <a:t>otherwise done manually</a:t>
            </a:r>
          </a:p>
          <a:p>
            <a:pPr marL="179387" lvl="1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600" dirty="0" smtClean="0"/>
              <a:t>Raises the power of model development to a new level of speed and confidence</a:t>
            </a:r>
          </a:p>
          <a:p>
            <a:pPr marL="0" indent="0">
              <a:buNone/>
            </a:pPr>
            <a:r>
              <a:rPr lang="en-US" sz="2600" dirty="0" smtClean="0"/>
              <a:t>Unparalleled in all other commercial and academic tools </a:t>
            </a:r>
            <a:r>
              <a:rPr lang="en-US" sz="2600" dirty="0"/>
              <a:t>on the </a:t>
            </a:r>
            <a:r>
              <a:rPr lang="en-US" sz="2600" dirty="0" smtClean="0"/>
              <a:t>market</a:t>
            </a:r>
          </a:p>
          <a:p>
            <a:pPr marL="0" indent="0">
              <a:buNone/>
            </a:pPr>
            <a:r>
              <a:rPr lang="en-US" sz="2600" dirty="0" smtClean="0"/>
              <a:t>You </a:t>
            </a:r>
            <a:r>
              <a:rPr lang="en-US" sz="2600" dirty="0"/>
              <a:t>will be able to develop families of DEVS models for cutting edge challenging areas such as </a:t>
            </a:r>
            <a:endParaRPr lang="en-US" sz="2600" dirty="0" smtClean="0"/>
          </a:p>
          <a:p>
            <a:pPr lvl="1"/>
            <a:r>
              <a:rPr lang="en-US" dirty="0" smtClean="0"/>
              <a:t>Systems </a:t>
            </a:r>
            <a:r>
              <a:rPr lang="en-US" dirty="0"/>
              <a:t>of Systems, </a:t>
            </a:r>
            <a:endParaRPr lang="en-US" dirty="0" smtClean="0"/>
          </a:p>
          <a:p>
            <a:pPr lvl="1"/>
            <a:r>
              <a:rPr lang="en-US" dirty="0" smtClean="0"/>
              <a:t>agent-directed </a:t>
            </a:r>
            <a:r>
              <a:rPr lang="en-US" dirty="0"/>
              <a:t>systems, and </a:t>
            </a:r>
            <a:endParaRPr lang="en-US" dirty="0" smtClean="0"/>
          </a:p>
          <a:p>
            <a:pPr lvl="1"/>
            <a:r>
              <a:rPr lang="en-US" dirty="0" smtClean="0"/>
              <a:t>DEVS-based </a:t>
            </a:r>
            <a:r>
              <a:rPr lang="en-US" dirty="0"/>
              <a:t>development of Web/Internet of </a:t>
            </a:r>
            <a:r>
              <a:rPr lang="en-US" dirty="0" smtClean="0"/>
              <a:t>Things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7905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7259638" cy="871537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MS4 Me 3.0 with Markov Modeling Facility helps you quickly and confidently …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50244" y="1066800"/>
            <a:ext cx="8253724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sz="2000" kern="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Develop simulation models  of systems and their 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components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Easily include both deterministic and probabilistic behaviors within the components and their 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interactions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Study the resulting system behavior with Monte Carlo simulation execution immediately available with the push of a 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button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US" sz="2000" kern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258425" y="6324600"/>
            <a:ext cx="545543" cy="412352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2917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876" y="228600"/>
            <a:ext cx="8438924" cy="4572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Markov Modeling Facility in MS4 Me</a:t>
            </a:r>
            <a:endParaRPr lang="en-US" sz="2400" b="0" dirty="0">
              <a:latin typeface="Calibri" panose="020F050202020403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50340" y="914401"/>
            <a:ext cx="8374426" cy="5193729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</a:rPr>
              <a:t>Markov Modeling facility in MS4 Me offers an easy-to-use set of tools to develop Markov models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</a:rPr>
              <a:t>as full-fledged DEVS models 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</a:rPr>
              <a:t>able to be integrated with other DEVS models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</a:rPr>
              <a:t>makes it much easier to develop probabilistic/stochastic DEVS models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</a:rPr>
              <a:t>automates a lot of the development tasks otherwise done manually</a:t>
            </a:r>
          </a:p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</a:rPr>
              <a:t>Raises the power of model development to a new level of speed and confidence</a:t>
            </a:r>
          </a:p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</a:rPr>
              <a:t>Unparalleled in all other commercial and academic tools on the market</a:t>
            </a:r>
          </a:p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</a:rPr>
              <a:t>You will be able to develop families of DEVS models for cutting edge challenging areas such as 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</a:rPr>
              <a:t>Systems of Systems, </a:t>
            </a:r>
          </a:p>
          <a:p>
            <a:pPr lvl="1"/>
            <a:r>
              <a:rPr lang="en-US" sz="2000" dirty="0" smtClean="0">
                <a:latin typeface="Calibri" panose="020F0502020204030204" pitchFamily="34" charset="0"/>
              </a:rPr>
              <a:t>Agent-directed </a:t>
            </a:r>
            <a:r>
              <a:rPr lang="en-US" sz="2000" dirty="0">
                <a:latin typeface="Calibri" panose="020F0502020204030204" pitchFamily="34" charset="0"/>
              </a:rPr>
              <a:t>systems, and 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</a:rPr>
              <a:t>DEVS-based development of Web/Internet of Things</a:t>
            </a: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258425" y="6324600"/>
            <a:ext cx="545543" cy="412352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7974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876" y="297144"/>
            <a:ext cx="8438924" cy="457200"/>
          </a:xfrm>
        </p:spPr>
        <p:txBody>
          <a:bodyPr>
            <a:normAutofit/>
          </a:bodyPr>
          <a:lstStyle/>
          <a:p>
            <a:r>
              <a:rPr lang="en-US" sz="2400" dirty="0"/>
              <a:t>New Markov Model Classes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371600"/>
            <a:ext cx="8374426" cy="446276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</a:rPr>
              <a:t>Extends FD-DEVS (Finite Deterministic) and FP-DEVS capabilities (Finite Probabilistic)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</a:rPr>
              <a:t>Includes finite state </a:t>
            </a:r>
            <a:r>
              <a:rPr lang="en-US" sz="2000" i="1" dirty="0">
                <a:latin typeface="Calibri" panose="020F0502020204030204" pitchFamily="34" charset="0"/>
              </a:rPr>
              <a:t>Continuous Time Markov Model</a:t>
            </a:r>
            <a:r>
              <a:rPr lang="en-US" sz="2000" dirty="0">
                <a:latin typeface="Calibri" panose="020F0502020204030204" pitchFamily="34" charset="0"/>
              </a:rPr>
              <a:t> (CTM), </a:t>
            </a:r>
          </a:p>
          <a:p>
            <a:pPr lvl="1"/>
            <a:r>
              <a:rPr lang="en-US" sz="2000" i="1" dirty="0">
                <a:latin typeface="Calibri" panose="020F0502020204030204" pitchFamily="34" charset="0"/>
              </a:rPr>
              <a:t>Discrete Time Markov</a:t>
            </a:r>
            <a:r>
              <a:rPr lang="en-US" sz="2000" dirty="0">
                <a:latin typeface="Calibri" panose="020F0502020204030204" pitchFamily="34" charset="0"/>
              </a:rPr>
              <a:t> chain (DTM) and the</a:t>
            </a:r>
          </a:p>
          <a:p>
            <a:pPr lvl="1"/>
            <a:r>
              <a:rPr lang="en-US" sz="2000" i="1" dirty="0">
                <a:latin typeface="Calibri" panose="020F0502020204030204" pitchFamily="34" charset="0"/>
              </a:rPr>
              <a:t>Markov Matrix </a:t>
            </a:r>
            <a:r>
              <a:rPr lang="en-US" sz="2000" dirty="0">
                <a:latin typeface="Calibri" panose="020F0502020204030204" pitchFamily="34" charset="0"/>
              </a:rPr>
              <a:t>(</a:t>
            </a:r>
            <a:r>
              <a:rPr lang="en-US" sz="2000" dirty="0" err="1" smtClean="0">
                <a:latin typeface="Calibri" panose="020F0502020204030204" pitchFamily="34" charset="0"/>
              </a:rPr>
              <a:t>MarkovMat</a:t>
            </a:r>
            <a:r>
              <a:rPr lang="en-US" sz="2000" dirty="0" smtClean="0">
                <a:latin typeface="Calibri" panose="020F0502020204030204" pitchFamily="34" charset="0"/>
              </a:rPr>
              <a:t>) </a:t>
            </a:r>
            <a:r>
              <a:rPr lang="en-US" sz="2000" dirty="0">
                <a:latin typeface="Calibri" panose="020F0502020204030204" pitchFamily="34" charset="0"/>
              </a:rPr>
              <a:t>classes </a:t>
            </a:r>
            <a:endParaRPr lang="en-US" sz="2000" dirty="0" smtClean="0">
              <a:latin typeface="Calibri" panose="020F0502020204030204" pitchFamily="34" charset="0"/>
            </a:endParaRPr>
          </a:p>
          <a:p>
            <a:pPr marL="236537" lvl="1" indent="0">
              <a:buNone/>
            </a:pPr>
            <a:endParaRPr lang="en-US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</a:rPr>
              <a:t>CTM Models represent complex systems at the level of individual actors</a:t>
            </a:r>
          </a:p>
          <a:p>
            <a:pPr lvl="1"/>
            <a:r>
              <a:rPr lang="en-US" sz="2000" dirty="0" smtClean="0">
                <a:latin typeface="Calibri" panose="020F0502020204030204" pitchFamily="34" charset="0"/>
              </a:rPr>
              <a:t>Multiple actors can be represented as a CTMs </a:t>
            </a:r>
          </a:p>
          <a:p>
            <a:pPr lvl="1"/>
            <a:r>
              <a:rPr lang="en-US" sz="2000" dirty="0" smtClean="0">
                <a:latin typeface="Calibri" panose="020F0502020204030204" pitchFamily="34" charset="0"/>
              </a:rPr>
              <a:t>With states and transitions </a:t>
            </a:r>
          </a:p>
          <a:p>
            <a:pPr lvl="1"/>
            <a:r>
              <a:rPr lang="en-US" sz="2000" dirty="0" smtClean="0">
                <a:latin typeface="Calibri" panose="020F0502020204030204" pitchFamily="34" charset="0"/>
              </a:rPr>
              <a:t>Inputs and outputs </a:t>
            </a:r>
          </a:p>
          <a:p>
            <a:pPr lvl="1"/>
            <a:r>
              <a:rPr lang="en-US" sz="2000" dirty="0" smtClean="0">
                <a:latin typeface="Calibri" panose="020F0502020204030204" pitchFamily="34" charset="0"/>
              </a:rPr>
              <a:t>Interact as atomic models within coupled models using coupling in the usual way</a:t>
            </a:r>
          </a:p>
          <a:p>
            <a:endParaRPr lang="en-US" sz="2000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258425" y="6324600"/>
            <a:ext cx="545543" cy="412352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5364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540" y="1484784"/>
            <a:ext cx="8178800" cy="3147939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2400" dirty="0" smtClean="0"/>
              <a:t>Background and Introduction</a:t>
            </a:r>
          </a:p>
          <a:p>
            <a:pPr>
              <a:lnSpc>
                <a:spcPct val="200000"/>
              </a:lnSpc>
            </a:pPr>
            <a:r>
              <a:rPr lang="en-US" altLang="ko-KR" sz="2400" dirty="0" smtClean="0">
                <a:ea typeface="굴림" pitchFamily="34" charset="-127"/>
              </a:rPr>
              <a:t>Brief overview of the System Entity Structure (SES) and related concepts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Tour of the MS4 Modeling Environment (MS4 Me</a:t>
            </a:r>
            <a:r>
              <a:rPr lang="en-US" sz="2400" dirty="0" smtClean="0"/>
              <a:t>)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759" y="280851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Times New Roman"/>
              </a:rPr>
              <a:t>FPDEVS Example</a:t>
            </a:r>
            <a:r>
              <a:rPr lang="sv-SE" sz="3600" dirty="0" smtClean="0">
                <a:latin typeface="Times New Roman" charset="0"/>
              </a:rPr>
              <a:t/>
            </a:r>
            <a:br>
              <a:rPr lang="sv-SE" sz="3600" dirty="0" smtClean="0">
                <a:latin typeface="Times New Roman" charset="0"/>
              </a:rPr>
            </a:br>
            <a:r>
              <a:rPr lang="sv-SE" sz="3600" dirty="0">
                <a:latin typeface="Times New Roman" charset="0"/>
              </a:rPr>
              <a:t/>
            </a:r>
            <a:br>
              <a:rPr lang="sv-SE" sz="3600" dirty="0">
                <a:latin typeface="Times New Roman" charset="0"/>
              </a:rPr>
            </a:br>
            <a:endParaRPr lang="fr-FR" sz="3600" dirty="0">
              <a:latin typeface="Times New Roman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3048000"/>
            <a:ext cx="5778500" cy="2667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83820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/>
                <a:cs typeface="Times New Roman"/>
              </a:rPr>
              <a:t>Example</a:t>
            </a:r>
          </a:p>
          <a:p>
            <a:r>
              <a:rPr lang="fr-FR" sz="2400" dirty="0" smtClean="0">
                <a:latin typeface="Times New Roman"/>
                <a:cs typeface="Times New Roman"/>
              </a:rPr>
              <a:t>FPDEVS </a:t>
            </a:r>
            <a:r>
              <a:rPr lang="fr-FR" sz="2400" dirty="0" err="1" smtClean="0">
                <a:latin typeface="Times New Roman"/>
                <a:cs typeface="Times New Roman"/>
              </a:rPr>
              <a:t>example</a:t>
            </a:r>
            <a:r>
              <a:rPr lang="fr-FR" sz="2400" dirty="0" smtClean="0">
                <a:latin typeface="Times New Roman"/>
                <a:cs typeface="Times New Roman"/>
              </a:rPr>
              <a:t>  </a:t>
            </a:r>
            <a:r>
              <a:rPr lang="fr-FR" sz="2400" dirty="0" err="1" smtClean="0">
                <a:latin typeface="Times New Roman"/>
                <a:cs typeface="Times New Roman"/>
              </a:rPr>
              <a:t>which</a:t>
            </a:r>
            <a:r>
              <a:rPr lang="fr-FR" sz="2400" dirty="0" smtClean="0">
                <a:latin typeface="Times New Roman"/>
                <a:cs typeface="Times New Roman"/>
              </a:rPr>
              <a:t> has one input (?) and </a:t>
            </a:r>
            <a:r>
              <a:rPr lang="fr-FR" sz="2400" dirty="0" err="1" smtClean="0">
                <a:latin typeface="Times New Roman"/>
                <a:cs typeface="Times New Roman"/>
              </a:rPr>
              <a:t>two</a:t>
            </a:r>
            <a:r>
              <a:rPr lang="fr-FR" sz="2400" dirty="0" smtClean="0">
                <a:latin typeface="Times New Roman"/>
                <a:cs typeface="Times New Roman"/>
              </a:rPr>
              <a:t> outputs (!).</a:t>
            </a:r>
          </a:p>
          <a:p>
            <a:r>
              <a:rPr lang="fr-FR" sz="2400" dirty="0" smtClean="0">
                <a:latin typeface="Times New Roman"/>
                <a:cs typeface="Times New Roman"/>
              </a:rPr>
              <a:t> ‘B’ state </a:t>
            </a:r>
            <a:r>
              <a:rPr lang="fr-FR" sz="2400" dirty="0" err="1" smtClean="0">
                <a:latin typeface="Times New Roman"/>
                <a:cs typeface="Times New Roman"/>
              </a:rPr>
              <a:t>can</a:t>
            </a:r>
            <a:r>
              <a:rPr lang="fr-FR" sz="2400" dirty="0" smtClean="0">
                <a:latin typeface="Times New Roman"/>
                <a:cs typeface="Times New Roman"/>
              </a:rPr>
              <a:t> </a:t>
            </a:r>
            <a:r>
              <a:rPr lang="fr-FR" sz="2400" dirty="0" err="1" smtClean="0">
                <a:latin typeface="Times New Roman"/>
                <a:cs typeface="Times New Roman"/>
              </a:rPr>
              <a:t>be</a:t>
            </a:r>
            <a:r>
              <a:rPr lang="fr-FR" sz="2400" dirty="0" smtClean="0">
                <a:latin typeface="Times New Roman"/>
                <a:cs typeface="Times New Roman"/>
              </a:rPr>
              <a:t> </a:t>
            </a:r>
            <a:r>
              <a:rPr lang="fr-FR" sz="2400" dirty="0" err="1" smtClean="0">
                <a:latin typeface="Times New Roman"/>
                <a:cs typeface="Times New Roman"/>
              </a:rPr>
              <a:t>changed</a:t>
            </a:r>
            <a:r>
              <a:rPr lang="fr-FR" sz="2400" dirty="0" smtClean="0">
                <a:latin typeface="Times New Roman"/>
                <a:cs typeface="Times New Roman"/>
              </a:rPr>
              <a:t> to </a:t>
            </a:r>
            <a:r>
              <a:rPr lang="fr-FR" sz="2400" dirty="0" err="1" smtClean="0">
                <a:latin typeface="Times New Roman"/>
                <a:cs typeface="Times New Roman"/>
              </a:rPr>
              <a:t>two</a:t>
            </a:r>
            <a:r>
              <a:rPr lang="fr-FR" sz="2400" dirty="0" smtClean="0">
                <a:latin typeface="Times New Roman"/>
                <a:cs typeface="Times New Roman"/>
              </a:rPr>
              <a:t> states </a:t>
            </a:r>
            <a:r>
              <a:rPr lang="fr-FR" sz="2400" dirty="0" err="1" smtClean="0">
                <a:latin typeface="Times New Roman"/>
                <a:cs typeface="Times New Roman"/>
              </a:rPr>
              <a:t>according</a:t>
            </a:r>
            <a:r>
              <a:rPr lang="fr-FR" sz="2400" dirty="0" smtClean="0">
                <a:latin typeface="Times New Roman"/>
                <a:cs typeface="Times New Roman"/>
              </a:rPr>
              <a:t> to </a:t>
            </a:r>
            <a:r>
              <a:rPr lang="fr-FR" sz="2400" dirty="0" err="1" smtClean="0">
                <a:latin typeface="Times New Roman"/>
                <a:cs typeface="Times New Roman"/>
              </a:rPr>
              <a:t>probability</a:t>
            </a:r>
            <a:r>
              <a:rPr lang="fr-FR" sz="2400" dirty="0" smtClean="0">
                <a:latin typeface="Times New Roman"/>
                <a:cs typeface="Times New Roman"/>
              </a:rPr>
              <a:t> values </a:t>
            </a:r>
            <a:r>
              <a:rPr lang="fr-FR" sz="2400" dirty="0" err="1" smtClean="0">
                <a:latin typeface="Times New Roman"/>
                <a:cs typeface="Times New Roman"/>
              </a:rPr>
              <a:t>at</a:t>
            </a:r>
            <a:r>
              <a:rPr lang="fr-FR" sz="2400" dirty="0" smtClean="0">
                <a:latin typeface="Times New Roman"/>
                <a:cs typeface="Times New Roman"/>
              </a:rPr>
              <a:t> the </a:t>
            </a:r>
            <a:r>
              <a:rPr lang="fr-FR" sz="2400" dirty="0" err="1" smtClean="0">
                <a:latin typeface="Times New Roman"/>
                <a:cs typeface="Times New Roman"/>
              </a:rPr>
              <a:t>internal</a:t>
            </a:r>
            <a:r>
              <a:rPr lang="fr-FR" sz="2400" dirty="0" smtClean="0">
                <a:latin typeface="Times New Roman"/>
                <a:cs typeface="Times New Roman"/>
              </a:rPr>
              <a:t> transition stage.</a:t>
            </a:r>
            <a:r>
              <a:rPr lang="en-US" sz="2400" b="1" dirty="0" smtClean="0">
                <a:latin typeface="Times New Roman"/>
                <a:cs typeface="Times New Roman"/>
              </a:rPr>
              <a:t> </a:t>
            </a:r>
            <a:endParaRPr lang="en-US" sz="2400" b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9532" y="1052736"/>
            <a:ext cx="8316924" cy="4635116"/>
          </a:xfrm>
        </p:spPr>
        <p:txBody>
          <a:bodyPr/>
          <a:lstStyle/>
          <a:p>
            <a:pPr>
              <a:buFontTx/>
              <a:buNone/>
            </a:pPr>
            <a:r>
              <a:rPr lang="en-US" sz="1800" dirty="0" smtClean="0"/>
              <a:t>For further information:</a:t>
            </a:r>
          </a:p>
          <a:p>
            <a:r>
              <a:rPr lang="en-US" sz="2000" dirty="0" smtClean="0"/>
              <a:t>Published papers at </a:t>
            </a:r>
            <a:r>
              <a:rPr lang="en-US" sz="2000" dirty="0" err="1" smtClean="0"/>
              <a:t>SpringSim</a:t>
            </a:r>
            <a:r>
              <a:rPr lang="en-US" sz="2000" dirty="0" smtClean="0"/>
              <a:t> 2013, 2014, and 2015</a:t>
            </a:r>
          </a:p>
          <a:p>
            <a:pPr lvl="1"/>
            <a:r>
              <a:rPr lang="en-US" sz="1800" b="0" dirty="0" smtClean="0"/>
              <a:t>Creating Suites of Models with System Entity Structure: Global Warming Example (Bernard P. Zeigler, </a:t>
            </a:r>
            <a:r>
              <a:rPr lang="en-US" sz="1800" b="0" dirty="0" err="1" smtClean="0"/>
              <a:t>Chungman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Seo</a:t>
            </a:r>
            <a:r>
              <a:rPr lang="en-US" sz="1800" b="0" dirty="0" smtClean="0"/>
              <a:t>, Robert Coop and </a:t>
            </a:r>
            <a:r>
              <a:rPr lang="en-US" sz="1800" b="0" dirty="0" err="1" smtClean="0"/>
              <a:t>Doohwan</a:t>
            </a:r>
            <a:r>
              <a:rPr lang="en-US" sz="1800" b="0" dirty="0" smtClean="0"/>
              <a:t> Kim)</a:t>
            </a:r>
          </a:p>
          <a:p>
            <a:pPr lvl="1"/>
            <a:r>
              <a:rPr lang="en-US" sz="1800" b="0" dirty="0" smtClean="0"/>
              <a:t>DEVS Modeling and Simulation Methodology with MS4Me Software Tool (</a:t>
            </a:r>
            <a:r>
              <a:rPr lang="en-US" sz="1800" b="0" dirty="0" err="1" smtClean="0"/>
              <a:t>Chungman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Seo</a:t>
            </a:r>
            <a:r>
              <a:rPr lang="en-US" sz="1800" b="0" dirty="0" smtClean="0"/>
              <a:t>, Bernard P. Zeigler, Robert Coop and </a:t>
            </a:r>
            <a:r>
              <a:rPr lang="en-US" sz="1800" b="0" dirty="0" err="1" smtClean="0"/>
              <a:t>Doohwan</a:t>
            </a:r>
            <a:r>
              <a:rPr lang="en-US" sz="1800" b="0" dirty="0" smtClean="0"/>
              <a:t> Kim)</a:t>
            </a:r>
          </a:p>
          <a:p>
            <a:r>
              <a:rPr lang="en-US" sz="2000" dirty="0" smtClean="0"/>
              <a:t>Books</a:t>
            </a:r>
            <a:endParaRPr lang="en-US" sz="1800" dirty="0" smtClean="0"/>
          </a:p>
          <a:p>
            <a:pPr lvl="1"/>
            <a:r>
              <a:rPr lang="en-US" sz="1800" dirty="0" smtClean="0"/>
              <a:t>Zeigler, Bernard P. </a:t>
            </a:r>
            <a:r>
              <a:rPr lang="en-US" sz="1800" i="1" dirty="0" smtClean="0"/>
              <a:t>Guide to Modeling and Simulation of Systems of Systems: User's Reference</a:t>
            </a:r>
            <a:r>
              <a:rPr lang="en-US" sz="1800" dirty="0" smtClean="0"/>
              <a:t>. Springer, 2013. (Available on Amazon)</a:t>
            </a:r>
          </a:p>
          <a:p>
            <a:r>
              <a:rPr lang="en-US" sz="2000" dirty="0" smtClean="0"/>
              <a:t>Online</a:t>
            </a:r>
          </a:p>
          <a:p>
            <a:pPr lvl="1"/>
            <a:r>
              <a:rPr lang="en-US" sz="1800" dirty="0" smtClean="0">
                <a:hlinkClick r:id="rId3"/>
              </a:rPr>
              <a:t>http://www.ms4systems.com</a:t>
            </a:r>
            <a:endParaRPr lang="en-US" sz="1800" dirty="0" smtClean="0"/>
          </a:p>
          <a:p>
            <a:pPr lvl="1"/>
            <a:r>
              <a:rPr lang="en-US" sz="1800" dirty="0" smtClean="0">
                <a:hlinkClick r:id="rId4"/>
              </a:rPr>
              <a:t>http://www.rtsync.com/</a:t>
            </a:r>
            <a:endParaRPr lang="en-US" sz="1800" dirty="0" smtClean="0">
              <a:hlinkClick r:id="rId5"/>
            </a:endParaRPr>
          </a:p>
          <a:p>
            <a:pPr lvl="1"/>
            <a:r>
              <a:rPr lang="en-US" sz="1800" dirty="0" smtClean="0">
                <a:hlinkClick r:id="rId5"/>
              </a:rPr>
              <a:t>http://acims.asu.edu/</a:t>
            </a:r>
            <a:endParaRPr lang="en-US" sz="1800" dirty="0" smtClean="0"/>
          </a:p>
          <a:p>
            <a:r>
              <a:rPr lang="en-US" sz="1800" dirty="0" smtClean="0"/>
              <a:t>trial version available now at the MS4 Systems website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336550" y="271463"/>
            <a:ext cx="7259638" cy="565150"/>
          </a:xfrm>
        </p:spPr>
        <p:txBody>
          <a:bodyPr/>
          <a:lstStyle/>
          <a:p>
            <a:r>
              <a:rPr lang="en-US" dirty="0" smtClean="0"/>
              <a:t>References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574" y="1191984"/>
            <a:ext cx="8374893" cy="4721292"/>
          </a:xfrm>
        </p:spPr>
        <p:txBody>
          <a:bodyPr/>
          <a:lstStyle/>
          <a:p>
            <a:r>
              <a:rPr lang="en-US" dirty="0" err="1" smtClean="0"/>
              <a:t>RTSync</a:t>
            </a:r>
            <a:r>
              <a:rPr lang="en-US" dirty="0" smtClean="0"/>
              <a:t> Corp. and MS4 Systems, Inc.</a:t>
            </a:r>
          </a:p>
          <a:p>
            <a:pPr lvl="1"/>
            <a:r>
              <a:rPr lang="en-US" sz="1800" dirty="0" smtClean="0"/>
              <a:t>Spin off of Arizona Center for Integrative Modeling and Simulation (</a:t>
            </a:r>
            <a:r>
              <a:rPr lang="en-US" sz="1800" dirty="0" err="1" smtClean="0"/>
              <a:t>ACIMS</a:t>
            </a:r>
            <a:r>
              <a:rPr lang="en-US" sz="1800" dirty="0" smtClean="0"/>
              <a:t>) at the University of Arizona and Arizona State University</a:t>
            </a:r>
          </a:p>
          <a:p>
            <a:pPr lvl="1"/>
            <a:r>
              <a:rPr lang="en-US" sz="1800" dirty="0" smtClean="0"/>
              <a:t>Founded in 2004 and 2012 respectively, as an advanced modeling and simulation consultant company</a:t>
            </a:r>
          </a:p>
          <a:p>
            <a:pPr lvl="1">
              <a:buNone/>
            </a:pPr>
            <a:r>
              <a:rPr lang="en-US" sz="1800" dirty="0" smtClean="0">
                <a:hlinkClick r:id="rId2"/>
              </a:rPr>
              <a:t>http://acims.asu.edu</a:t>
            </a:r>
            <a:endParaRPr lang="en-US" sz="1800" dirty="0" smtClean="0">
              <a:hlinkClick r:id="rId3"/>
            </a:endParaRPr>
          </a:p>
          <a:p>
            <a:pPr lvl="1">
              <a:buNone/>
            </a:pPr>
            <a:r>
              <a:rPr lang="en-US" sz="1800" dirty="0" smtClean="0">
                <a:hlinkClick r:id="rId3"/>
              </a:rPr>
              <a:t>http://www.rtsync.com</a:t>
            </a:r>
            <a:endParaRPr lang="en-US" sz="1800" dirty="0" smtClean="0"/>
          </a:p>
          <a:p>
            <a:pPr lvl="1">
              <a:buNone/>
            </a:pPr>
            <a:r>
              <a:rPr lang="en-US" sz="1800" dirty="0" smtClean="0">
                <a:hlinkClick r:id="rId4"/>
              </a:rPr>
              <a:t>http://www.ms4systems.com</a:t>
            </a:r>
            <a:r>
              <a:rPr lang="en-US" sz="1800" dirty="0" smtClean="0"/>
              <a:t>, </a:t>
            </a:r>
            <a:r>
              <a:rPr lang="en-US" sz="1800" dirty="0" smtClean="0">
                <a:hlinkClick r:id="rId5"/>
              </a:rPr>
              <a:t>info@ms4systems.com</a:t>
            </a:r>
            <a:r>
              <a:rPr lang="en-US" sz="1800" dirty="0" smtClean="0"/>
              <a:t>, </a:t>
            </a:r>
            <a:r>
              <a:rPr lang="en-US" sz="1800" dirty="0" smtClean="0">
                <a:hlinkClick r:id="rId6"/>
              </a:rPr>
              <a:t>support@ms4systems.com</a:t>
            </a:r>
            <a:endParaRPr lang="en-US" sz="1800" dirty="0" smtClean="0"/>
          </a:p>
          <a:p>
            <a:pPr lvl="1">
              <a:buNone/>
            </a:pPr>
            <a:endParaRPr lang="en-US" sz="1800" dirty="0" smtClean="0"/>
          </a:p>
          <a:p>
            <a:r>
              <a:rPr lang="en-US" dirty="0" smtClean="0"/>
              <a:t>MS4 Modeling Environment (MS4 Me)</a:t>
            </a:r>
          </a:p>
          <a:p>
            <a:pPr lvl="1"/>
            <a:r>
              <a:rPr lang="en-US" sz="1800" dirty="0" smtClean="0"/>
              <a:t>Under development for over four years</a:t>
            </a:r>
          </a:p>
          <a:p>
            <a:pPr lvl="1"/>
            <a:r>
              <a:rPr lang="en-US" sz="1800" dirty="0" smtClean="0"/>
              <a:t>Commercial release, January 2013 </a:t>
            </a:r>
          </a:p>
          <a:p>
            <a:pPr lvl="1"/>
            <a:r>
              <a:rPr lang="en-US" sz="1800" dirty="0" smtClean="0"/>
              <a:t>Free trial version available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F9A1BC-638C-459B-9889-CE9EC97A9A54}" type="slidenum">
              <a:rPr lang="en-US" altLang="ko-KR" smtClean="0"/>
              <a:pPr>
                <a:defRPr/>
              </a:pPr>
              <a:t>3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DEVS Modeling &amp; Simulation Approach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09575" y="982663"/>
            <a:ext cx="8178800" cy="2086725"/>
          </a:xfrm>
        </p:spPr>
        <p:txBody>
          <a:bodyPr/>
          <a:lstStyle/>
          <a:p>
            <a:r>
              <a:rPr lang="en-US" altLang="ko-KR" sz="2400" dirty="0" smtClean="0"/>
              <a:t>DEVS (Discrete Event System Specification) formalism provides an engine for advanced Modeling &amp; Simulation (M&amp;S) technology to support “build and test”.</a:t>
            </a:r>
          </a:p>
          <a:p>
            <a:pPr lvl="1"/>
            <a:r>
              <a:rPr lang="en-US" altLang="ko-KR" sz="1800" dirty="0" smtClean="0"/>
              <a:t>DEVS evaluates different design alternative of a system, where information of system structure as well as component behavior can be implemented in an integrated simulation environment.</a:t>
            </a:r>
            <a:endParaRPr lang="ko-KR" altLang="en-US" sz="18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55F4F3-1244-44FB-9685-A8ACFDE61191}" type="slidenum">
              <a:rPr lang="en-US" altLang="ko-KR" smtClean="0"/>
              <a:pPr>
                <a:defRPr/>
              </a:pPr>
              <a:t>4</a:t>
            </a:fld>
            <a:endParaRPr lang="en-US" altLang="ko-KR" dirty="0"/>
          </a:p>
        </p:txBody>
      </p:sp>
      <p:sp>
        <p:nvSpPr>
          <p:cNvPr id="5" name="직사각형 4"/>
          <p:cNvSpPr/>
          <p:nvPr/>
        </p:nvSpPr>
        <p:spPr bwMode="auto">
          <a:xfrm>
            <a:off x="701622" y="4172061"/>
            <a:ext cx="1168415" cy="65723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System</a:t>
            </a:r>
            <a:endParaRPr kumimoji="0" lang="ko-KR" altLang="en-US" sz="18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직사각형 5"/>
          <p:cNvSpPr/>
          <p:nvPr/>
        </p:nvSpPr>
        <p:spPr bwMode="auto">
          <a:xfrm>
            <a:off x="2308196" y="3240192"/>
            <a:ext cx="1935187" cy="65723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Structural</a:t>
            </a:r>
            <a:r>
              <a:rPr kumimoji="0" lang="en-US" altLang="ko-KR" sz="1800" b="1" i="0" u="none" strike="noStrike" normalizeH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Description</a:t>
            </a:r>
            <a:endParaRPr kumimoji="0" lang="ko-KR" altLang="en-US" sz="18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직사각형 6"/>
          <p:cNvSpPr/>
          <p:nvPr/>
        </p:nvSpPr>
        <p:spPr bwMode="auto">
          <a:xfrm>
            <a:off x="2308196" y="5020925"/>
            <a:ext cx="1935187" cy="65723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Behavior Description</a:t>
            </a:r>
            <a:endParaRPr kumimoji="0" lang="ko-KR" altLang="en-US" sz="18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" name="꺾인 연결선 8"/>
          <p:cNvCxnSpPr>
            <a:stCxn id="5" idx="3"/>
            <a:endCxn id="6" idx="1"/>
          </p:cNvCxnSpPr>
          <p:nvPr/>
        </p:nvCxnSpPr>
        <p:spPr bwMode="auto">
          <a:xfrm flipV="1">
            <a:off x="1870037" y="3568809"/>
            <a:ext cx="438159" cy="93186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꺾인 연결선 9"/>
          <p:cNvCxnSpPr>
            <a:stCxn id="5" idx="3"/>
            <a:endCxn id="7" idx="1"/>
          </p:cNvCxnSpPr>
          <p:nvPr/>
        </p:nvCxnSpPr>
        <p:spPr bwMode="auto">
          <a:xfrm>
            <a:off x="1870037" y="4500678"/>
            <a:ext cx="438159" cy="84886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2271681" y="3897426"/>
            <a:ext cx="23733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Calibri" pitchFamily="34" charset="0"/>
                <a:cs typeface="Calibri" pitchFamily="34" charset="0"/>
              </a:rPr>
              <a:t>Contains the hierarchical structure information of target system</a:t>
            </a:r>
            <a:endParaRPr lang="ko-KR" altLang="en-US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08195" y="5714672"/>
            <a:ext cx="24098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Calibri" pitchFamily="34" charset="0"/>
                <a:cs typeface="Calibri" pitchFamily="34" charset="0"/>
              </a:rPr>
              <a:t>Contains the behavior information of system component</a:t>
            </a:r>
            <a:endParaRPr lang="ko-KR" altLang="en-US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" name="직사각형 35"/>
          <p:cNvSpPr/>
          <p:nvPr/>
        </p:nvSpPr>
        <p:spPr bwMode="auto">
          <a:xfrm>
            <a:off x="6543702" y="4172061"/>
            <a:ext cx="2081242" cy="65723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Generate Simulation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Session</a:t>
            </a:r>
            <a:endParaRPr kumimoji="0" lang="ko-KR" altLang="en-US" sz="18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7" name="꺾인 연결선 36"/>
          <p:cNvCxnSpPr>
            <a:stCxn id="6" idx="3"/>
            <a:endCxn id="51" idx="0"/>
          </p:cNvCxnSpPr>
          <p:nvPr/>
        </p:nvCxnSpPr>
        <p:spPr bwMode="auto">
          <a:xfrm>
            <a:off x="4243383" y="3568809"/>
            <a:ext cx="1022364" cy="439731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꺾인 연결선 36"/>
          <p:cNvCxnSpPr>
            <a:stCxn id="7" idx="3"/>
            <a:endCxn id="51" idx="2"/>
          </p:cNvCxnSpPr>
          <p:nvPr/>
        </p:nvCxnSpPr>
        <p:spPr bwMode="auto">
          <a:xfrm flipV="1">
            <a:off x="4243383" y="4992816"/>
            <a:ext cx="1022364" cy="356726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모서리가 둥근 직사각형 50"/>
          <p:cNvSpPr/>
          <p:nvPr/>
        </p:nvSpPr>
        <p:spPr bwMode="auto">
          <a:xfrm>
            <a:off x="4462461" y="4008540"/>
            <a:ext cx="1606572" cy="984276"/>
          </a:xfrm>
          <a:prstGeom prst="roundRect">
            <a:avLst>
              <a:gd name="adj" fmla="val 28710"/>
            </a:avLst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Combine </a:t>
            </a:r>
            <a:r>
              <a:rPr kumimoji="0" lang="en-US" altLang="ko-KR" sz="1400" b="1" i="0" u="none" strike="noStrike" normalizeH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structure and component behavior</a:t>
            </a:r>
            <a:endParaRPr kumimoji="0" lang="ko-KR" altLang="en-US" sz="14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</a:endParaRPr>
          </a:p>
        </p:txBody>
      </p:sp>
      <p:cxnSp>
        <p:nvCxnSpPr>
          <p:cNvPr id="76" name="꺾인 연결선 36"/>
          <p:cNvCxnSpPr>
            <a:stCxn id="51" idx="3"/>
            <a:endCxn id="36" idx="1"/>
          </p:cNvCxnSpPr>
          <p:nvPr/>
        </p:nvCxnSpPr>
        <p:spPr bwMode="auto">
          <a:xfrm>
            <a:off x="6069033" y="4500678"/>
            <a:ext cx="474669" cy="158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직사각형 116"/>
          <p:cNvSpPr/>
          <p:nvPr/>
        </p:nvSpPr>
        <p:spPr bwMode="auto">
          <a:xfrm>
            <a:off x="4462461" y="2297097"/>
            <a:ext cx="3651300" cy="1789137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36549" y="271463"/>
            <a:ext cx="8434445" cy="565150"/>
          </a:xfrm>
        </p:spPr>
        <p:txBody>
          <a:bodyPr/>
          <a:lstStyle/>
          <a:p>
            <a:r>
              <a:rPr lang="en-US" altLang="ko-KR" dirty="0" smtClean="0"/>
              <a:t>Structural Description : System Entity Structure (SES)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09574" y="982663"/>
            <a:ext cx="6499258" cy="1015663"/>
          </a:xfrm>
        </p:spPr>
        <p:txBody>
          <a:bodyPr/>
          <a:lstStyle/>
          <a:p>
            <a:r>
              <a:rPr lang="en-US" altLang="ko-KR" sz="2000" dirty="0" smtClean="0"/>
              <a:t>The System Entity Structure (SES) is a formal framework to represent the elements of a system (or world) and their relationships in hierarchical manner.</a:t>
            </a:r>
            <a:endParaRPr lang="ko-KR" altLang="en-US" sz="20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55F4F3-1244-44FB-9685-A8ACFDE61191}" type="slidenum">
              <a:rPr lang="en-US" altLang="ko-KR" smtClean="0"/>
              <a:pPr>
                <a:defRPr/>
              </a:pPr>
              <a:t>5</a:t>
            </a:fld>
            <a:endParaRPr lang="en-US" altLang="ko-KR" dirty="0"/>
          </a:p>
        </p:txBody>
      </p:sp>
      <p:sp>
        <p:nvSpPr>
          <p:cNvPr id="5" name="직사각형 4"/>
          <p:cNvSpPr/>
          <p:nvPr/>
        </p:nvSpPr>
        <p:spPr bwMode="auto">
          <a:xfrm>
            <a:off x="7018372" y="1229057"/>
            <a:ext cx="363784" cy="33778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70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System</a:t>
            </a:r>
            <a:endParaRPr kumimoji="0" lang="ko-KR" altLang="en-US" sz="700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직사각형 5"/>
          <p:cNvSpPr/>
          <p:nvPr/>
        </p:nvSpPr>
        <p:spPr bwMode="auto">
          <a:xfrm>
            <a:off x="7491189" y="1055655"/>
            <a:ext cx="549545" cy="292104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8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Structural</a:t>
            </a:r>
            <a:r>
              <a:rPr kumimoji="0" lang="en-US" altLang="ko-KR" sz="800" b="1" i="0" u="none" strike="noStrike" cap="none" normalizeH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 Description</a:t>
            </a:r>
            <a:endParaRPr kumimoji="0" lang="ko-KR" altLang="en-US" sz="8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직사각형 6"/>
          <p:cNvSpPr/>
          <p:nvPr/>
        </p:nvSpPr>
        <p:spPr bwMode="auto">
          <a:xfrm>
            <a:off x="7491189" y="1457298"/>
            <a:ext cx="549545" cy="29210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80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Behavior Description</a:t>
            </a:r>
            <a:endParaRPr kumimoji="0" lang="ko-KR" altLang="en-US" sz="800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8515404" y="1267998"/>
            <a:ext cx="438156" cy="2647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60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Generate Simulation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Session</a:t>
            </a:r>
            <a:endParaRPr kumimoji="0" lang="ko-KR" altLang="en-US" sz="600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모서리가 둥근 직사각형 14"/>
          <p:cNvSpPr/>
          <p:nvPr/>
        </p:nvSpPr>
        <p:spPr bwMode="auto">
          <a:xfrm>
            <a:off x="8077248" y="1238220"/>
            <a:ext cx="363447" cy="324309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30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charset="0"/>
              </a:rPr>
              <a:t>Combine </a:t>
            </a:r>
            <a:r>
              <a:rPr kumimoji="0" lang="en-US" altLang="ko-KR" sz="300" i="0" u="none" strike="noStrike" cap="none" normalizeH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charset="0"/>
              </a:rPr>
              <a:t>structure and component behavior</a:t>
            </a:r>
            <a:endParaRPr kumimoji="0" lang="ko-KR" altLang="en-US" sz="300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charset="0"/>
            </a:endParaRPr>
          </a:p>
        </p:txBody>
      </p:sp>
      <p:cxnSp>
        <p:nvCxnSpPr>
          <p:cNvPr id="8" name="꺾인 연결선 7"/>
          <p:cNvCxnSpPr>
            <a:stCxn id="5" idx="3"/>
            <a:endCxn id="6" idx="1"/>
          </p:cNvCxnSpPr>
          <p:nvPr/>
        </p:nvCxnSpPr>
        <p:spPr bwMode="auto">
          <a:xfrm flipV="1">
            <a:off x="7382156" y="1201707"/>
            <a:ext cx="109033" cy="196240"/>
          </a:xfrm>
          <a:prstGeom prst="bentConnector3">
            <a:avLst>
              <a:gd name="adj1" fmla="val 50000"/>
            </a:avLst>
          </a:prstGeom>
          <a:solidFill>
            <a:schemeClr val="bg1">
              <a:lumMod val="85000"/>
            </a:schemeClr>
          </a:solidFill>
          <a:ln w="31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9" name="꺾인 연결선 8"/>
          <p:cNvCxnSpPr>
            <a:stCxn id="5" idx="3"/>
            <a:endCxn id="7" idx="1"/>
          </p:cNvCxnSpPr>
          <p:nvPr/>
        </p:nvCxnSpPr>
        <p:spPr bwMode="auto">
          <a:xfrm>
            <a:off x="7382156" y="1397947"/>
            <a:ext cx="109033" cy="205403"/>
          </a:xfrm>
          <a:prstGeom prst="bentConnector3">
            <a:avLst>
              <a:gd name="adj1" fmla="val 50000"/>
            </a:avLst>
          </a:prstGeom>
          <a:solidFill>
            <a:schemeClr val="bg1">
              <a:lumMod val="85000"/>
            </a:schemeClr>
          </a:solidFill>
          <a:ln w="31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3" name="꺾인 연결선 36"/>
          <p:cNvCxnSpPr>
            <a:stCxn id="6" idx="3"/>
            <a:endCxn id="15" idx="0"/>
          </p:cNvCxnSpPr>
          <p:nvPr/>
        </p:nvCxnSpPr>
        <p:spPr bwMode="auto">
          <a:xfrm>
            <a:off x="8040734" y="1201707"/>
            <a:ext cx="218238" cy="36513"/>
          </a:xfrm>
          <a:prstGeom prst="bentConnector2">
            <a:avLst/>
          </a:prstGeom>
          <a:solidFill>
            <a:schemeClr val="bg1">
              <a:lumMod val="85000"/>
            </a:schemeClr>
          </a:solidFill>
          <a:ln w="31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4" name="꺾인 연결선 36"/>
          <p:cNvCxnSpPr>
            <a:stCxn id="7" idx="3"/>
            <a:endCxn id="15" idx="2"/>
          </p:cNvCxnSpPr>
          <p:nvPr/>
        </p:nvCxnSpPr>
        <p:spPr bwMode="auto">
          <a:xfrm flipV="1">
            <a:off x="8040734" y="1562529"/>
            <a:ext cx="218238" cy="40821"/>
          </a:xfrm>
          <a:prstGeom prst="bentConnector2">
            <a:avLst/>
          </a:prstGeom>
          <a:solidFill>
            <a:schemeClr val="bg1">
              <a:lumMod val="85000"/>
            </a:schemeClr>
          </a:solidFill>
          <a:ln w="31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6" name="꺾인 연결선 36"/>
          <p:cNvCxnSpPr>
            <a:stCxn id="15" idx="3"/>
            <a:endCxn id="12" idx="1"/>
          </p:cNvCxnSpPr>
          <p:nvPr/>
        </p:nvCxnSpPr>
        <p:spPr bwMode="auto">
          <a:xfrm>
            <a:off x="8440695" y="1400375"/>
            <a:ext cx="74709" cy="1588"/>
          </a:xfrm>
          <a:prstGeom prst="bentConnector3">
            <a:avLst>
              <a:gd name="adj1" fmla="val 50000"/>
            </a:avLst>
          </a:prstGeom>
          <a:solidFill>
            <a:schemeClr val="bg1">
              <a:lumMod val="85000"/>
            </a:schemeClr>
          </a:solidFill>
          <a:ln w="31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06" name="TextBox 105"/>
          <p:cNvSpPr txBox="1"/>
          <p:nvPr/>
        </p:nvSpPr>
        <p:spPr>
          <a:xfrm>
            <a:off x="5844984" y="2604305"/>
            <a:ext cx="192928" cy="215444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algn="ctr"/>
            <a:r>
              <a:rPr lang="en-US" altLang="ko-KR" sz="1400" dirty="0" smtClean="0"/>
              <a:t>A</a:t>
            </a:r>
            <a:endParaRPr lang="ko-KR" altLang="en-US" sz="1400" dirty="0"/>
          </a:p>
        </p:txBody>
      </p:sp>
      <p:sp>
        <p:nvSpPr>
          <p:cNvPr id="107" name="TextBox 106"/>
          <p:cNvSpPr txBox="1"/>
          <p:nvPr/>
        </p:nvSpPr>
        <p:spPr>
          <a:xfrm>
            <a:off x="5122236" y="2998112"/>
            <a:ext cx="192928" cy="215444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algn="ctr"/>
            <a:r>
              <a:rPr lang="en-US" altLang="ko-KR" sz="1400" dirty="0" smtClean="0"/>
              <a:t>B</a:t>
            </a:r>
            <a:endParaRPr lang="ko-KR" altLang="en-US" sz="1400" dirty="0"/>
          </a:p>
        </p:txBody>
      </p:sp>
      <p:sp>
        <p:nvSpPr>
          <p:cNvPr id="108" name="TextBox 107"/>
          <p:cNvSpPr txBox="1"/>
          <p:nvPr/>
        </p:nvSpPr>
        <p:spPr>
          <a:xfrm>
            <a:off x="6673562" y="2998112"/>
            <a:ext cx="202547" cy="215444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algn="ctr"/>
            <a:r>
              <a:rPr lang="en-US" altLang="ko-KR" sz="1400" dirty="0" smtClean="0"/>
              <a:t>C</a:t>
            </a:r>
            <a:endParaRPr lang="ko-KR" altLang="en-US" sz="1400" dirty="0"/>
          </a:p>
        </p:txBody>
      </p:sp>
      <p:sp>
        <p:nvSpPr>
          <p:cNvPr id="109" name="TextBox 108"/>
          <p:cNvSpPr txBox="1"/>
          <p:nvPr/>
        </p:nvSpPr>
        <p:spPr>
          <a:xfrm>
            <a:off x="4827379" y="3396121"/>
            <a:ext cx="292315" cy="215444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algn="ctr"/>
            <a:r>
              <a:rPr lang="en-US" altLang="ko-KR" sz="1400" dirty="0" smtClean="0"/>
              <a:t>B1</a:t>
            </a:r>
            <a:endParaRPr lang="ko-KR" altLang="en-US" sz="1400" dirty="0"/>
          </a:p>
        </p:txBody>
      </p:sp>
      <p:sp>
        <p:nvSpPr>
          <p:cNvPr id="110" name="TextBox 109"/>
          <p:cNvSpPr txBox="1"/>
          <p:nvPr/>
        </p:nvSpPr>
        <p:spPr>
          <a:xfrm>
            <a:off x="5265746" y="3396121"/>
            <a:ext cx="474670" cy="215444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en-US" altLang="ko-KR" sz="1400" dirty="0" smtClean="0"/>
              <a:t>B2</a:t>
            </a:r>
            <a:endParaRPr lang="ko-KR" altLang="en-US" sz="1400" dirty="0"/>
          </a:p>
        </p:txBody>
      </p:sp>
      <p:sp>
        <p:nvSpPr>
          <p:cNvPr id="111" name="TextBox 110"/>
          <p:cNvSpPr txBox="1"/>
          <p:nvPr/>
        </p:nvSpPr>
        <p:spPr>
          <a:xfrm>
            <a:off x="6059096" y="3396121"/>
            <a:ext cx="338554" cy="215444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en-US" altLang="ko-KR" sz="1400" dirty="0" smtClean="0"/>
              <a:t>D</a:t>
            </a:r>
            <a:endParaRPr lang="ko-KR" altLang="en-US" sz="1400" dirty="0"/>
          </a:p>
        </p:txBody>
      </p:sp>
      <p:sp>
        <p:nvSpPr>
          <p:cNvPr id="112" name="TextBox 111"/>
          <p:cNvSpPr txBox="1"/>
          <p:nvPr/>
        </p:nvSpPr>
        <p:spPr>
          <a:xfrm>
            <a:off x="6605586" y="3396121"/>
            <a:ext cx="338554" cy="215444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en-US" altLang="ko-KR" sz="1400" dirty="0" smtClean="0"/>
              <a:t>E</a:t>
            </a:r>
            <a:endParaRPr lang="ko-KR" altLang="en-US" sz="1400" dirty="0"/>
          </a:p>
        </p:txBody>
      </p:sp>
      <p:sp>
        <p:nvSpPr>
          <p:cNvPr id="113" name="TextBox 112"/>
          <p:cNvSpPr txBox="1"/>
          <p:nvPr/>
        </p:nvSpPr>
        <p:spPr>
          <a:xfrm>
            <a:off x="7141198" y="3396121"/>
            <a:ext cx="338554" cy="215444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en-US" altLang="ko-KR" sz="1400" dirty="0" smtClean="0"/>
              <a:t>F</a:t>
            </a:r>
            <a:endParaRPr lang="ko-KR" altLang="en-US" sz="1400" dirty="0"/>
          </a:p>
        </p:txBody>
      </p:sp>
      <p:sp>
        <p:nvSpPr>
          <p:cNvPr id="114" name="TextBox 113"/>
          <p:cNvSpPr txBox="1"/>
          <p:nvPr/>
        </p:nvSpPr>
        <p:spPr>
          <a:xfrm>
            <a:off x="6616728" y="3805033"/>
            <a:ext cx="494544" cy="215444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en-US" altLang="ko-KR" sz="1400" dirty="0" smtClean="0"/>
              <a:t>F1</a:t>
            </a:r>
            <a:endParaRPr lang="ko-KR" altLang="en-US" sz="1400" dirty="0"/>
          </a:p>
        </p:txBody>
      </p:sp>
      <p:sp>
        <p:nvSpPr>
          <p:cNvPr id="115" name="TextBox 114"/>
          <p:cNvSpPr txBox="1"/>
          <p:nvPr/>
        </p:nvSpPr>
        <p:spPr>
          <a:xfrm>
            <a:off x="7091398" y="3805033"/>
            <a:ext cx="494544" cy="215444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en-US" altLang="ko-KR" sz="1400" dirty="0" smtClean="0"/>
              <a:t>F2</a:t>
            </a:r>
            <a:endParaRPr lang="ko-KR" altLang="en-US" sz="1400" dirty="0"/>
          </a:p>
        </p:txBody>
      </p:sp>
      <p:sp>
        <p:nvSpPr>
          <p:cNvPr id="116" name="TextBox 115"/>
          <p:cNvSpPr txBox="1"/>
          <p:nvPr/>
        </p:nvSpPr>
        <p:spPr>
          <a:xfrm>
            <a:off x="7566067" y="3805033"/>
            <a:ext cx="438156" cy="215444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en-US" altLang="ko-KR" sz="1400" dirty="0" smtClean="0"/>
              <a:t>F3</a:t>
            </a:r>
            <a:endParaRPr lang="ko-KR" altLang="en-US" sz="1400" dirty="0"/>
          </a:p>
        </p:txBody>
      </p:sp>
      <p:cxnSp>
        <p:nvCxnSpPr>
          <p:cNvPr id="118" name="꺾인 연결선 117"/>
          <p:cNvCxnSpPr>
            <a:stCxn id="116" idx="0"/>
            <a:endCxn id="113" idx="2"/>
          </p:cNvCxnSpPr>
          <p:nvPr/>
        </p:nvCxnSpPr>
        <p:spPr bwMode="auto">
          <a:xfrm rot="16200000" flipV="1">
            <a:off x="7451076" y="3470964"/>
            <a:ext cx="193468" cy="47467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9" name="꺾인 연결선 118"/>
          <p:cNvCxnSpPr>
            <a:stCxn id="115" idx="0"/>
            <a:endCxn id="113" idx="2"/>
          </p:cNvCxnSpPr>
          <p:nvPr/>
        </p:nvCxnSpPr>
        <p:spPr bwMode="auto">
          <a:xfrm rot="16200000" flipV="1">
            <a:off x="7227839" y="3694201"/>
            <a:ext cx="193468" cy="2819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2" name="꺾인 연결선 121"/>
          <p:cNvCxnSpPr>
            <a:stCxn id="114" idx="0"/>
            <a:endCxn id="113" idx="2"/>
          </p:cNvCxnSpPr>
          <p:nvPr/>
        </p:nvCxnSpPr>
        <p:spPr bwMode="auto">
          <a:xfrm rot="5400000" flipH="1" flipV="1">
            <a:off x="6990503" y="3485062"/>
            <a:ext cx="193468" cy="44647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5" name="꺾인 연결선 124"/>
          <p:cNvCxnSpPr>
            <a:stCxn id="111" idx="0"/>
            <a:endCxn id="108" idx="2"/>
          </p:cNvCxnSpPr>
          <p:nvPr/>
        </p:nvCxnSpPr>
        <p:spPr bwMode="auto">
          <a:xfrm rot="5400000" flipH="1" flipV="1">
            <a:off x="6410322" y="3031608"/>
            <a:ext cx="182565" cy="546463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8" name="꺾인 연결선 127"/>
          <p:cNvCxnSpPr>
            <a:stCxn id="112" idx="0"/>
            <a:endCxn id="108" idx="2"/>
          </p:cNvCxnSpPr>
          <p:nvPr/>
        </p:nvCxnSpPr>
        <p:spPr bwMode="auto">
          <a:xfrm rot="16200000" flipV="1">
            <a:off x="6683568" y="3304825"/>
            <a:ext cx="182565" cy="27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1" name="꺾인 연결선 130"/>
          <p:cNvCxnSpPr>
            <a:stCxn id="113" idx="0"/>
            <a:endCxn id="108" idx="2"/>
          </p:cNvCxnSpPr>
          <p:nvPr/>
        </p:nvCxnSpPr>
        <p:spPr bwMode="auto">
          <a:xfrm rot="16200000" flipV="1">
            <a:off x="6951374" y="3037019"/>
            <a:ext cx="182565" cy="53563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4" name="꺾인 연결선 133"/>
          <p:cNvCxnSpPr>
            <a:stCxn id="109" idx="0"/>
            <a:endCxn id="107" idx="2"/>
          </p:cNvCxnSpPr>
          <p:nvPr/>
        </p:nvCxnSpPr>
        <p:spPr bwMode="auto">
          <a:xfrm rot="5400000" flipH="1" flipV="1">
            <a:off x="5004836" y="3182258"/>
            <a:ext cx="182565" cy="245163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7" name="꺾인 연결선 136"/>
          <p:cNvCxnSpPr>
            <a:stCxn id="110" idx="0"/>
            <a:endCxn id="107" idx="2"/>
          </p:cNvCxnSpPr>
          <p:nvPr/>
        </p:nvCxnSpPr>
        <p:spPr bwMode="auto">
          <a:xfrm rot="16200000" flipV="1">
            <a:off x="5269609" y="3162648"/>
            <a:ext cx="182565" cy="28438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0" name="꺾인 연결선 139"/>
          <p:cNvCxnSpPr>
            <a:stCxn id="107" idx="0"/>
            <a:endCxn id="106" idx="2"/>
          </p:cNvCxnSpPr>
          <p:nvPr/>
        </p:nvCxnSpPr>
        <p:spPr bwMode="auto">
          <a:xfrm rot="5400000" flipH="1" flipV="1">
            <a:off x="5490893" y="2547557"/>
            <a:ext cx="178363" cy="72274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3" name="꺾인 연결선 142"/>
          <p:cNvCxnSpPr>
            <a:stCxn id="106" idx="2"/>
            <a:endCxn id="108" idx="0"/>
          </p:cNvCxnSpPr>
          <p:nvPr/>
        </p:nvCxnSpPr>
        <p:spPr bwMode="auto">
          <a:xfrm rot="16200000" flipH="1">
            <a:off x="6268961" y="2492236"/>
            <a:ext cx="178363" cy="83338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2" name="직선 연결선 151"/>
          <p:cNvCxnSpPr/>
          <p:nvPr/>
        </p:nvCxnSpPr>
        <p:spPr bwMode="auto">
          <a:xfrm rot="5400000">
            <a:off x="7300105" y="3658401"/>
            <a:ext cx="99229" cy="796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5" name="TextBox 154"/>
          <p:cNvSpPr txBox="1"/>
          <p:nvPr/>
        </p:nvSpPr>
        <p:spPr>
          <a:xfrm>
            <a:off x="6032520" y="3794130"/>
            <a:ext cx="438156" cy="215444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en-US" altLang="ko-KR" sz="1400" dirty="0" smtClean="0"/>
              <a:t>DS</a:t>
            </a:r>
            <a:endParaRPr lang="ko-KR" altLang="en-US" sz="1400" dirty="0"/>
          </a:p>
        </p:txBody>
      </p:sp>
      <p:grpSp>
        <p:nvGrpSpPr>
          <p:cNvPr id="10" name="그룹 103"/>
          <p:cNvGrpSpPr/>
          <p:nvPr/>
        </p:nvGrpSpPr>
        <p:grpSpPr>
          <a:xfrm>
            <a:off x="6178573" y="3611565"/>
            <a:ext cx="72220" cy="182566"/>
            <a:chOff x="6762781" y="3867157"/>
            <a:chExt cx="72220" cy="365130"/>
          </a:xfrm>
        </p:grpSpPr>
        <p:cxnSp>
          <p:nvCxnSpPr>
            <p:cNvPr id="156" name="직선 연결선 155"/>
            <p:cNvCxnSpPr/>
            <p:nvPr/>
          </p:nvCxnSpPr>
          <p:spPr bwMode="auto">
            <a:xfrm rot="16200000" flipH="1">
              <a:off x="6580618" y="4049320"/>
              <a:ext cx="365130" cy="80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" name="직선 연결선 156"/>
            <p:cNvCxnSpPr/>
            <p:nvPr/>
          </p:nvCxnSpPr>
          <p:spPr bwMode="auto">
            <a:xfrm rot="16200000" flipH="1">
              <a:off x="6616326" y="4049320"/>
              <a:ext cx="365130" cy="80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" name="직선 연결선 157"/>
            <p:cNvCxnSpPr/>
            <p:nvPr/>
          </p:nvCxnSpPr>
          <p:spPr bwMode="auto">
            <a:xfrm rot="16200000" flipH="1">
              <a:off x="6652034" y="4049320"/>
              <a:ext cx="365130" cy="80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63" name="직사각형 162"/>
          <p:cNvSpPr/>
          <p:nvPr/>
        </p:nvSpPr>
        <p:spPr>
          <a:xfrm>
            <a:off x="811162" y="4013208"/>
            <a:ext cx="30670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 smtClean="0"/>
              <a:t>Multi-aspects</a:t>
            </a:r>
            <a:r>
              <a:rPr lang="en-US" altLang="ko-KR" sz="1200" dirty="0" smtClean="0"/>
              <a:t> are aspects for which the components are all of the same kind. </a:t>
            </a:r>
          </a:p>
        </p:txBody>
      </p:sp>
      <p:sp>
        <p:nvSpPr>
          <p:cNvPr id="165" name="타원 164"/>
          <p:cNvSpPr/>
          <p:nvPr/>
        </p:nvSpPr>
        <p:spPr bwMode="auto">
          <a:xfrm>
            <a:off x="5835666" y="2856262"/>
            <a:ext cx="219078" cy="219078"/>
          </a:xfrm>
          <a:prstGeom prst="ellipse">
            <a:avLst/>
          </a:prstGeom>
          <a:noFill/>
          <a:ln w="19050" cap="flat" cmpd="sng" algn="ctr">
            <a:solidFill>
              <a:srgbClr val="0000FF">
                <a:alpha val="6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6" name="타원 165"/>
          <p:cNvSpPr/>
          <p:nvPr/>
        </p:nvSpPr>
        <p:spPr bwMode="auto">
          <a:xfrm>
            <a:off x="7237449" y="3575052"/>
            <a:ext cx="219078" cy="219078"/>
          </a:xfrm>
          <a:prstGeom prst="ellipse">
            <a:avLst/>
          </a:prstGeom>
          <a:noFill/>
          <a:ln w="19050" cap="flat" cmpd="sng" algn="ctr">
            <a:solidFill>
              <a:srgbClr val="0000FF">
                <a:alpha val="6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7" name="타원 166"/>
          <p:cNvSpPr/>
          <p:nvPr/>
        </p:nvSpPr>
        <p:spPr bwMode="auto">
          <a:xfrm>
            <a:off x="6105546" y="3575052"/>
            <a:ext cx="219078" cy="219078"/>
          </a:xfrm>
          <a:prstGeom prst="ellipse">
            <a:avLst/>
          </a:prstGeom>
          <a:noFill/>
          <a:ln w="19050" cap="flat" cmpd="sng" algn="ctr">
            <a:solidFill>
              <a:srgbClr val="0000FF">
                <a:alpha val="6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1" name="그룹 189"/>
          <p:cNvGrpSpPr/>
          <p:nvPr/>
        </p:nvGrpSpPr>
        <p:grpSpPr>
          <a:xfrm>
            <a:off x="373004" y="2151044"/>
            <a:ext cx="438157" cy="438157"/>
            <a:chOff x="5776930" y="4889520"/>
            <a:chExt cx="584207" cy="584207"/>
          </a:xfrm>
        </p:grpSpPr>
        <p:cxnSp>
          <p:nvCxnSpPr>
            <p:cNvPr id="178" name="직선 연결선 177"/>
            <p:cNvCxnSpPr/>
            <p:nvPr/>
          </p:nvCxnSpPr>
          <p:spPr bwMode="auto">
            <a:xfrm rot="5400000">
              <a:off x="5904725" y="5181623"/>
              <a:ext cx="328617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9" name="타원 178"/>
            <p:cNvSpPr/>
            <p:nvPr/>
          </p:nvSpPr>
          <p:spPr bwMode="auto">
            <a:xfrm>
              <a:off x="5776930" y="4889520"/>
              <a:ext cx="584207" cy="584207"/>
            </a:xfrm>
            <a:prstGeom prst="ellipse">
              <a:avLst/>
            </a:prstGeom>
            <a:noFill/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7" name="그룹 190"/>
          <p:cNvGrpSpPr/>
          <p:nvPr/>
        </p:nvGrpSpPr>
        <p:grpSpPr>
          <a:xfrm>
            <a:off x="373004" y="3173409"/>
            <a:ext cx="438157" cy="438157"/>
            <a:chOff x="5776929" y="5510242"/>
            <a:chExt cx="584207" cy="584207"/>
          </a:xfrm>
        </p:grpSpPr>
        <p:cxnSp>
          <p:nvCxnSpPr>
            <p:cNvPr id="181" name="직선 연결선 180"/>
            <p:cNvCxnSpPr/>
            <p:nvPr/>
          </p:nvCxnSpPr>
          <p:spPr bwMode="auto">
            <a:xfrm rot="5400000">
              <a:off x="5904724" y="5802345"/>
              <a:ext cx="328617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2" name="타원 181"/>
            <p:cNvSpPr/>
            <p:nvPr/>
          </p:nvSpPr>
          <p:spPr bwMode="auto">
            <a:xfrm>
              <a:off x="5776929" y="5510242"/>
              <a:ext cx="584207" cy="584207"/>
            </a:xfrm>
            <a:prstGeom prst="ellipse">
              <a:avLst/>
            </a:prstGeom>
            <a:noFill/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85" name="직선 연결선 184"/>
            <p:cNvCxnSpPr/>
            <p:nvPr/>
          </p:nvCxnSpPr>
          <p:spPr bwMode="auto">
            <a:xfrm rot="5400000">
              <a:off x="5941238" y="5802345"/>
              <a:ext cx="328617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8" name="그룹 191"/>
          <p:cNvGrpSpPr/>
          <p:nvPr/>
        </p:nvGrpSpPr>
        <p:grpSpPr>
          <a:xfrm>
            <a:off x="373004" y="4049721"/>
            <a:ext cx="438157" cy="438157"/>
            <a:chOff x="5776928" y="6130964"/>
            <a:chExt cx="584207" cy="584207"/>
          </a:xfrm>
        </p:grpSpPr>
        <p:cxnSp>
          <p:nvCxnSpPr>
            <p:cNvPr id="183" name="직선 연결선 182"/>
            <p:cNvCxnSpPr/>
            <p:nvPr/>
          </p:nvCxnSpPr>
          <p:spPr bwMode="auto">
            <a:xfrm rot="5400000">
              <a:off x="5904723" y="6423067"/>
              <a:ext cx="328617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4" name="타원 183"/>
            <p:cNvSpPr/>
            <p:nvPr/>
          </p:nvSpPr>
          <p:spPr bwMode="auto">
            <a:xfrm>
              <a:off x="5776928" y="6130964"/>
              <a:ext cx="584207" cy="584207"/>
            </a:xfrm>
            <a:prstGeom prst="ellipse">
              <a:avLst/>
            </a:prstGeom>
            <a:noFill/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86" name="직선 연결선 185"/>
            <p:cNvCxnSpPr/>
            <p:nvPr/>
          </p:nvCxnSpPr>
          <p:spPr bwMode="auto">
            <a:xfrm rot="5400000">
              <a:off x="5941238" y="6423067"/>
              <a:ext cx="328617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7" name="직선 연결선 186"/>
            <p:cNvCxnSpPr/>
            <p:nvPr/>
          </p:nvCxnSpPr>
          <p:spPr bwMode="auto">
            <a:xfrm rot="5400000">
              <a:off x="5977753" y="6423067"/>
              <a:ext cx="328617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88" name="직사각형 187"/>
          <p:cNvSpPr/>
          <p:nvPr/>
        </p:nvSpPr>
        <p:spPr>
          <a:xfrm>
            <a:off x="811161" y="3100383"/>
            <a:ext cx="31842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 smtClean="0"/>
              <a:t>Specialization</a:t>
            </a:r>
            <a:r>
              <a:rPr lang="en-US" altLang="ko-KR" sz="1200" dirty="0" smtClean="0"/>
              <a:t> categorizes things in specific forms and is a labeled relation that expresses alternative choices.</a:t>
            </a:r>
            <a:endParaRPr lang="en-US" altLang="ko-KR" sz="1200" dirty="0"/>
          </a:p>
        </p:txBody>
      </p:sp>
      <p:sp>
        <p:nvSpPr>
          <p:cNvPr id="189" name="직사각형 188"/>
          <p:cNvSpPr/>
          <p:nvPr/>
        </p:nvSpPr>
        <p:spPr>
          <a:xfrm>
            <a:off x="811161" y="2078019"/>
            <a:ext cx="33226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 smtClean="0"/>
              <a:t>Aspects</a:t>
            </a:r>
            <a:r>
              <a:rPr lang="en-US" altLang="ko-KR" sz="1200" dirty="0" smtClean="0"/>
              <a:t> represent ways of taking things apart into more detailed ones and labeled decomposition relation between the parent and the children</a:t>
            </a:r>
            <a:endParaRPr lang="ko-KR" altLang="en-US" sz="1200" dirty="0"/>
          </a:p>
        </p:txBody>
      </p:sp>
      <p:sp>
        <p:nvSpPr>
          <p:cNvPr id="200" name="TextBox 199"/>
          <p:cNvSpPr txBox="1"/>
          <p:nvPr/>
        </p:nvSpPr>
        <p:spPr>
          <a:xfrm>
            <a:off x="4462461" y="2297097"/>
            <a:ext cx="19271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/>
              <a:t>System Entity Structure</a:t>
            </a:r>
            <a:endParaRPr lang="ko-KR" altLang="en-US" sz="1200" b="1" dirty="0"/>
          </a:p>
        </p:txBody>
      </p:sp>
      <p:sp>
        <p:nvSpPr>
          <p:cNvPr id="63" name="직사각형 62"/>
          <p:cNvSpPr/>
          <p:nvPr/>
        </p:nvSpPr>
        <p:spPr bwMode="auto">
          <a:xfrm>
            <a:off x="3586149" y="4779981"/>
            <a:ext cx="2373345" cy="1497033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462461" y="5112232"/>
            <a:ext cx="192928" cy="215444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algn="ctr"/>
            <a:r>
              <a:rPr lang="en-US" altLang="ko-KR" sz="1400" dirty="0" smtClean="0"/>
              <a:t>A</a:t>
            </a:r>
            <a:endParaRPr lang="ko-KR" altLang="en-US" sz="1400" dirty="0"/>
          </a:p>
        </p:txBody>
      </p:sp>
      <p:sp>
        <p:nvSpPr>
          <p:cNvPr id="65" name="TextBox 64"/>
          <p:cNvSpPr txBox="1"/>
          <p:nvPr/>
        </p:nvSpPr>
        <p:spPr>
          <a:xfrm>
            <a:off x="3854176" y="5433013"/>
            <a:ext cx="462233" cy="215444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algn="ctr"/>
            <a:r>
              <a:rPr lang="en-US" altLang="ko-KR" sz="1400" dirty="0" smtClean="0"/>
              <a:t>B:B2</a:t>
            </a:r>
            <a:endParaRPr lang="ko-KR" altLang="en-US" sz="1400" dirty="0"/>
          </a:p>
        </p:txBody>
      </p:sp>
      <p:sp>
        <p:nvSpPr>
          <p:cNvPr id="66" name="TextBox 65"/>
          <p:cNvSpPr txBox="1"/>
          <p:nvPr/>
        </p:nvSpPr>
        <p:spPr>
          <a:xfrm>
            <a:off x="4957451" y="5433013"/>
            <a:ext cx="202547" cy="215444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algn="ctr"/>
            <a:r>
              <a:rPr lang="en-US" altLang="ko-KR" sz="1400" dirty="0" smtClean="0"/>
              <a:t>C</a:t>
            </a:r>
            <a:endParaRPr lang="ko-KR" altLang="en-US" sz="1400" dirty="0"/>
          </a:p>
        </p:txBody>
      </p:sp>
      <p:sp>
        <p:nvSpPr>
          <p:cNvPr id="67" name="TextBox 66"/>
          <p:cNvSpPr txBox="1"/>
          <p:nvPr/>
        </p:nvSpPr>
        <p:spPr>
          <a:xfrm>
            <a:off x="4522099" y="5729319"/>
            <a:ext cx="338554" cy="215444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en-US" altLang="ko-KR" sz="1400" dirty="0" smtClean="0"/>
              <a:t>D</a:t>
            </a:r>
            <a:endParaRPr lang="ko-KR" altLang="en-US" sz="1400" dirty="0"/>
          </a:p>
        </p:txBody>
      </p:sp>
      <p:sp>
        <p:nvSpPr>
          <p:cNvPr id="68" name="TextBox 67"/>
          <p:cNvSpPr txBox="1"/>
          <p:nvPr/>
        </p:nvSpPr>
        <p:spPr>
          <a:xfrm>
            <a:off x="4889475" y="5729319"/>
            <a:ext cx="338554" cy="215444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en-US" altLang="ko-KR" sz="1400" dirty="0" smtClean="0"/>
              <a:t>E</a:t>
            </a:r>
            <a:endParaRPr lang="ko-KR" altLang="en-US" sz="1400" dirty="0"/>
          </a:p>
        </p:txBody>
      </p:sp>
      <p:sp>
        <p:nvSpPr>
          <p:cNvPr id="69" name="TextBox 68"/>
          <p:cNvSpPr txBox="1"/>
          <p:nvPr/>
        </p:nvSpPr>
        <p:spPr>
          <a:xfrm>
            <a:off x="5265747" y="5729319"/>
            <a:ext cx="497894" cy="215444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en-US" altLang="ko-KR" sz="1400" dirty="0" smtClean="0"/>
              <a:t>F:F1</a:t>
            </a:r>
            <a:endParaRPr lang="ko-KR" altLang="en-US" sz="1400" dirty="0"/>
          </a:p>
        </p:txBody>
      </p:sp>
      <p:cxnSp>
        <p:nvCxnSpPr>
          <p:cNvPr id="70" name="꺾인 연결선 69"/>
          <p:cNvCxnSpPr>
            <a:stCxn id="67" idx="0"/>
            <a:endCxn id="66" idx="2"/>
          </p:cNvCxnSpPr>
          <p:nvPr/>
        </p:nvCxnSpPr>
        <p:spPr bwMode="auto">
          <a:xfrm rot="5400000" flipH="1" flipV="1">
            <a:off x="4834619" y="5505214"/>
            <a:ext cx="80862" cy="36734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꺾인 연결선 70"/>
          <p:cNvCxnSpPr>
            <a:stCxn id="68" idx="0"/>
            <a:endCxn id="66" idx="2"/>
          </p:cNvCxnSpPr>
          <p:nvPr/>
        </p:nvCxnSpPr>
        <p:spPr bwMode="auto">
          <a:xfrm rot="16200000" flipV="1">
            <a:off x="5018308" y="5688874"/>
            <a:ext cx="80862" cy="27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꺾인 연결선 71"/>
          <p:cNvCxnSpPr>
            <a:stCxn id="69" idx="0"/>
            <a:endCxn id="66" idx="2"/>
          </p:cNvCxnSpPr>
          <p:nvPr/>
        </p:nvCxnSpPr>
        <p:spPr bwMode="auto">
          <a:xfrm rot="16200000" flipV="1">
            <a:off x="5246279" y="5460903"/>
            <a:ext cx="80862" cy="45596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꺾인 연결선 72"/>
          <p:cNvCxnSpPr>
            <a:stCxn id="65" idx="0"/>
            <a:endCxn id="64" idx="2"/>
          </p:cNvCxnSpPr>
          <p:nvPr/>
        </p:nvCxnSpPr>
        <p:spPr bwMode="auto">
          <a:xfrm rot="5400000" flipH="1" flipV="1">
            <a:off x="4269441" y="5143529"/>
            <a:ext cx="105337" cy="47363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꺾인 연결선 73"/>
          <p:cNvCxnSpPr>
            <a:stCxn id="64" idx="2"/>
            <a:endCxn id="66" idx="0"/>
          </p:cNvCxnSpPr>
          <p:nvPr/>
        </p:nvCxnSpPr>
        <p:spPr bwMode="auto">
          <a:xfrm rot="16200000" flipH="1">
            <a:off x="4756157" y="5130444"/>
            <a:ext cx="105337" cy="4998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5" name="TextBox 74"/>
          <p:cNvSpPr txBox="1"/>
          <p:nvPr/>
        </p:nvSpPr>
        <p:spPr>
          <a:xfrm>
            <a:off x="4495523" y="5984910"/>
            <a:ext cx="202547" cy="215444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algn="ctr"/>
            <a:r>
              <a:rPr lang="en-US" altLang="ko-KR" sz="1400" dirty="0" smtClean="0"/>
              <a:t>D</a:t>
            </a:r>
            <a:endParaRPr lang="ko-KR" altLang="en-US" sz="1400" dirty="0"/>
          </a:p>
        </p:txBody>
      </p:sp>
      <p:sp>
        <p:nvSpPr>
          <p:cNvPr id="76" name="TextBox 75"/>
          <p:cNvSpPr txBox="1"/>
          <p:nvPr/>
        </p:nvSpPr>
        <p:spPr>
          <a:xfrm>
            <a:off x="4698070" y="5984910"/>
            <a:ext cx="202547" cy="215444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algn="ctr"/>
            <a:r>
              <a:rPr lang="en-US" altLang="ko-KR" sz="1400" dirty="0" smtClean="0"/>
              <a:t>D</a:t>
            </a:r>
            <a:endParaRPr lang="ko-KR" altLang="en-US" sz="1400" dirty="0"/>
          </a:p>
        </p:txBody>
      </p:sp>
      <p:cxnSp>
        <p:nvCxnSpPr>
          <p:cNvPr id="77" name="꺾인 연결선 76"/>
          <p:cNvCxnSpPr>
            <a:stCxn id="75" idx="0"/>
            <a:endCxn id="67" idx="2"/>
          </p:cNvCxnSpPr>
          <p:nvPr/>
        </p:nvCxnSpPr>
        <p:spPr bwMode="auto">
          <a:xfrm rot="5400000" flipH="1" flipV="1">
            <a:off x="4624013" y="5917548"/>
            <a:ext cx="40147" cy="9457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꺾인 연결선 77"/>
          <p:cNvCxnSpPr>
            <a:stCxn id="67" idx="2"/>
            <a:endCxn id="76" idx="0"/>
          </p:cNvCxnSpPr>
          <p:nvPr/>
        </p:nvCxnSpPr>
        <p:spPr bwMode="auto">
          <a:xfrm rot="16200000" flipH="1">
            <a:off x="4725287" y="5910852"/>
            <a:ext cx="40147" cy="10796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0" name="직사각형 79"/>
          <p:cNvSpPr/>
          <p:nvPr/>
        </p:nvSpPr>
        <p:spPr bwMode="auto">
          <a:xfrm>
            <a:off x="6616728" y="4779981"/>
            <a:ext cx="2336832" cy="1497033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456527" y="5075719"/>
            <a:ext cx="192928" cy="215444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algn="ctr"/>
            <a:r>
              <a:rPr lang="en-US" altLang="ko-KR" sz="1400" dirty="0" smtClean="0"/>
              <a:t>A</a:t>
            </a:r>
            <a:endParaRPr lang="ko-KR" altLang="en-US" sz="1400" dirty="0"/>
          </a:p>
        </p:txBody>
      </p:sp>
      <p:sp>
        <p:nvSpPr>
          <p:cNvPr id="82" name="TextBox 81"/>
          <p:cNvSpPr txBox="1"/>
          <p:nvPr/>
        </p:nvSpPr>
        <p:spPr>
          <a:xfrm>
            <a:off x="6854590" y="5400134"/>
            <a:ext cx="462233" cy="215444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algn="ctr"/>
            <a:r>
              <a:rPr lang="en-US" altLang="ko-KR" sz="1400" dirty="0" smtClean="0"/>
              <a:t>B:B1</a:t>
            </a:r>
            <a:endParaRPr lang="ko-KR" altLang="en-US" sz="1400" dirty="0"/>
          </a:p>
        </p:txBody>
      </p:sp>
      <p:sp>
        <p:nvSpPr>
          <p:cNvPr id="83" name="TextBox 82"/>
          <p:cNvSpPr txBox="1"/>
          <p:nvPr/>
        </p:nvSpPr>
        <p:spPr>
          <a:xfrm>
            <a:off x="7957865" y="5400134"/>
            <a:ext cx="202547" cy="215444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algn="ctr"/>
            <a:r>
              <a:rPr lang="en-US" altLang="ko-KR" sz="1400" dirty="0" smtClean="0"/>
              <a:t>C</a:t>
            </a:r>
            <a:endParaRPr lang="ko-KR" altLang="en-US" sz="1400" dirty="0"/>
          </a:p>
        </p:txBody>
      </p:sp>
      <p:sp>
        <p:nvSpPr>
          <p:cNvPr id="84" name="TextBox 83"/>
          <p:cNvSpPr txBox="1"/>
          <p:nvPr/>
        </p:nvSpPr>
        <p:spPr>
          <a:xfrm>
            <a:off x="7522513" y="5692806"/>
            <a:ext cx="338554" cy="215444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en-US" altLang="ko-KR" sz="1400" dirty="0" smtClean="0"/>
              <a:t>D</a:t>
            </a:r>
            <a:endParaRPr lang="ko-KR" altLang="en-US" sz="1400" dirty="0"/>
          </a:p>
        </p:txBody>
      </p:sp>
      <p:sp>
        <p:nvSpPr>
          <p:cNvPr id="85" name="TextBox 84"/>
          <p:cNvSpPr txBox="1"/>
          <p:nvPr/>
        </p:nvSpPr>
        <p:spPr>
          <a:xfrm>
            <a:off x="7889889" y="5692806"/>
            <a:ext cx="338554" cy="215444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en-US" altLang="ko-KR" sz="1400" dirty="0" smtClean="0"/>
              <a:t>E</a:t>
            </a:r>
            <a:endParaRPr lang="ko-KR" altLang="en-US" sz="1400" dirty="0"/>
          </a:p>
        </p:txBody>
      </p:sp>
      <p:sp>
        <p:nvSpPr>
          <p:cNvPr id="86" name="TextBox 85"/>
          <p:cNvSpPr txBox="1"/>
          <p:nvPr/>
        </p:nvSpPr>
        <p:spPr>
          <a:xfrm>
            <a:off x="8266161" y="5692806"/>
            <a:ext cx="497894" cy="215444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en-US" altLang="ko-KR" sz="1400" dirty="0" smtClean="0"/>
              <a:t>F:F3</a:t>
            </a:r>
            <a:endParaRPr lang="ko-KR" altLang="en-US" sz="1400" dirty="0"/>
          </a:p>
        </p:txBody>
      </p:sp>
      <p:cxnSp>
        <p:nvCxnSpPr>
          <p:cNvPr id="87" name="꺾인 연결선 86"/>
          <p:cNvCxnSpPr>
            <a:stCxn id="84" idx="0"/>
            <a:endCxn id="83" idx="2"/>
          </p:cNvCxnSpPr>
          <p:nvPr/>
        </p:nvCxnSpPr>
        <p:spPr bwMode="auto">
          <a:xfrm rot="5400000" flipH="1" flipV="1">
            <a:off x="7836850" y="5470518"/>
            <a:ext cx="77228" cy="36734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꺾인 연결선 87"/>
          <p:cNvCxnSpPr>
            <a:stCxn id="85" idx="0"/>
            <a:endCxn id="83" idx="2"/>
          </p:cNvCxnSpPr>
          <p:nvPr/>
        </p:nvCxnSpPr>
        <p:spPr bwMode="auto">
          <a:xfrm rot="16200000" flipV="1">
            <a:off x="8020539" y="5654178"/>
            <a:ext cx="77228" cy="27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꺾인 연결선 88"/>
          <p:cNvCxnSpPr>
            <a:stCxn id="86" idx="0"/>
            <a:endCxn id="83" idx="2"/>
          </p:cNvCxnSpPr>
          <p:nvPr/>
        </p:nvCxnSpPr>
        <p:spPr bwMode="auto">
          <a:xfrm rot="16200000" flipV="1">
            <a:off x="8248510" y="5426207"/>
            <a:ext cx="77228" cy="45596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꺾인 연결선 89"/>
          <p:cNvCxnSpPr>
            <a:stCxn id="82" idx="0"/>
            <a:endCxn id="81" idx="2"/>
          </p:cNvCxnSpPr>
          <p:nvPr/>
        </p:nvCxnSpPr>
        <p:spPr bwMode="auto">
          <a:xfrm rot="5400000" flipH="1" flipV="1">
            <a:off x="7264864" y="5112007"/>
            <a:ext cx="108971" cy="46728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꺾인 연결선 90"/>
          <p:cNvCxnSpPr>
            <a:stCxn id="81" idx="2"/>
            <a:endCxn id="83" idx="0"/>
          </p:cNvCxnSpPr>
          <p:nvPr/>
        </p:nvCxnSpPr>
        <p:spPr bwMode="auto">
          <a:xfrm rot="16200000" flipH="1">
            <a:off x="7751580" y="5092574"/>
            <a:ext cx="108971" cy="50614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2" name="TextBox 91"/>
          <p:cNvSpPr txBox="1"/>
          <p:nvPr/>
        </p:nvSpPr>
        <p:spPr>
          <a:xfrm>
            <a:off x="7667794" y="5981276"/>
            <a:ext cx="202547" cy="215444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algn="ctr"/>
            <a:r>
              <a:rPr lang="en-US" altLang="ko-KR" sz="1400" dirty="0" smtClean="0"/>
              <a:t>D</a:t>
            </a:r>
            <a:endParaRPr lang="ko-KR" altLang="en-US" sz="1400" dirty="0"/>
          </a:p>
        </p:txBody>
      </p:sp>
      <p:sp>
        <p:nvSpPr>
          <p:cNvPr id="93" name="TextBox 92"/>
          <p:cNvSpPr txBox="1"/>
          <p:nvPr/>
        </p:nvSpPr>
        <p:spPr>
          <a:xfrm>
            <a:off x="7838188" y="5981276"/>
            <a:ext cx="202547" cy="215444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algn="ctr"/>
            <a:r>
              <a:rPr lang="en-US" altLang="ko-KR" sz="1400" dirty="0" smtClean="0"/>
              <a:t>D</a:t>
            </a:r>
            <a:endParaRPr lang="ko-KR" altLang="en-US" sz="1400" dirty="0"/>
          </a:p>
        </p:txBody>
      </p:sp>
      <p:cxnSp>
        <p:nvCxnSpPr>
          <p:cNvPr id="94" name="꺾인 연결선 93"/>
          <p:cNvCxnSpPr>
            <a:stCxn id="92" idx="0"/>
            <a:endCxn id="84" idx="2"/>
          </p:cNvCxnSpPr>
          <p:nvPr/>
        </p:nvCxnSpPr>
        <p:spPr bwMode="auto">
          <a:xfrm rot="16200000" flipV="1">
            <a:off x="7693916" y="5906124"/>
            <a:ext cx="73026" cy="7727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5" name="꺾인 연결선 94"/>
          <p:cNvCxnSpPr>
            <a:stCxn id="84" idx="2"/>
            <a:endCxn id="93" idx="0"/>
          </p:cNvCxnSpPr>
          <p:nvPr/>
        </p:nvCxnSpPr>
        <p:spPr bwMode="auto">
          <a:xfrm rot="16200000" flipH="1">
            <a:off x="7779113" y="5820927"/>
            <a:ext cx="73026" cy="24767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6" name="TextBox 95"/>
          <p:cNvSpPr txBox="1"/>
          <p:nvPr/>
        </p:nvSpPr>
        <p:spPr>
          <a:xfrm>
            <a:off x="7497400" y="5981276"/>
            <a:ext cx="202547" cy="215444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algn="ctr"/>
            <a:r>
              <a:rPr lang="en-US" altLang="ko-KR" sz="1400" dirty="0" smtClean="0"/>
              <a:t>D</a:t>
            </a:r>
            <a:endParaRPr lang="ko-KR" altLang="en-US" sz="1400" dirty="0"/>
          </a:p>
        </p:txBody>
      </p:sp>
      <p:cxnSp>
        <p:nvCxnSpPr>
          <p:cNvPr id="97" name="꺾인 연결선 96"/>
          <p:cNvCxnSpPr>
            <a:stCxn id="96" idx="0"/>
            <a:endCxn id="84" idx="2"/>
          </p:cNvCxnSpPr>
          <p:nvPr/>
        </p:nvCxnSpPr>
        <p:spPr bwMode="auto">
          <a:xfrm rot="5400000" flipH="1" flipV="1">
            <a:off x="7608719" y="5898205"/>
            <a:ext cx="73026" cy="93116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8" name="TextBox 97"/>
          <p:cNvSpPr txBox="1"/>
          <p:nvPr/>
        </p:nvSpPr>
        <p:spPr>
          <a:xfrm>
            <a:off x="7327006" y="5981276"/>
            <a:ext cx="202547" cy="215444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algn="ctr"/>
            <a:r>
              <a:rPr lang="en-US" altLang="ko-KR" sz="1400" dirty="0" smtClean="0"/>
              <a:t>D</a:t>
            </a:r>
            <a:endParaRPr lang="ko-KR" altLang="en-US" sz="1400" dirty="0"/>
          </a:p>
        </p:txBody>
      </p:sp>
      <p:cxnSp>
        <p:nvCxnSpPr>
          <p:cNvPr id="99" name="꺾인 연결선 98"/>
          <p:cNvCxnSpPr>
            <a:stCxn id="98" idx="0"/>
            <a:endCxn id="84" idx="2"/>
          </p:cNvCxnSpPr>
          <p:nvPr/>
        </p:nvCxnSpPr>
        <p:spPr bwMode="auto">
          <a:xfrm rot="5400000" flipH="1" flipV="1">
            <a:off x="7523522" y="5813008"/>
            <a:ext cx="73026" cy="26351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2" name="직선 연결선 141"/>
          <p:cNvCxnSpPr/>
          <p:nvPr/>
        </p:nvCxnSpPr>
        <p:spPr bwMode="auto">
          <a:xfrm rot="5400000">
            <a:off x="5143504" y="3259139"/>
            <a:ext cx="99229" cy="796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4" name="TextBox 143"/>
          <p:cNvSpPr txBox="1"/>
          <p:nvPr/>
        </p:nvSpPr>
        <p:spPr>
          <a:xfrm>
            <a:off x="3586149" y="4779981"/>
            <a:ext cx="2040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/>
              <a:t>Pruned Entity Structure 1</a:t>
            </a:r>
            <a:endParaRPr lang="ko-KR" altLang="en-US" sz="1200" b="1" dirty="0"/>
          </a:p>
        </p:txBody>
      </p:sp>
      <p:sp>
        <p:nvSpPr>
          <p:cNvPr id="145" name="TextBox 144"/>
          <p:cNvSpPr txBox="1"/>
          <p:nvPr/>
        </p:nvSpPr>
        <p:spPr>
          <a:xfrm>
            <a:off x="6609649" y="4779981"/>
            <a:ext cx="2040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/>
              <a:t>Pruned Entity Structure 2</a:t>
            </a:r>
            <a:endParaRPr lang="ko-KR" altLang="en-US" sz="1200" b="1" dirty="0"/>
          </a:p>
        </p:txBody>
      </p:sp>
      <p:sp>
        <p:nvSpPr>
          <p:cNvPr id="101" name="아래쪽 화살표 100"/>
          <p:cNvSpPr/>
          <p:nvPr/>
        </p:nvSpPr>
        <p:spPr bwMode="auto">
          <a:xfrm>
            <a:off x="4572000" y="4232286"/>
            <a:ext cx="1095390" cy="401643"/>
          </a:xfrm>
          <a:prstGeom prst="downArrow">
            <a:avLst>
              <a:gd name="adj1" fmla="val 50000"/>
              <a:gd name="adj2" fmla="val 40683"/>
            </a:avLst>
          </a:prstGeom>
          <a:solidFill>
            <a:srgbClr val="FFFF99"/>
          </a:solidFill>
          <a:ln>
            <a:solidFill>
              <a:srgbClr val="FFCC66"/>
            </a:solidFill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dirty="0" smtClean="0">
              <a:ln w="3175"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" name="아래쪽 화살표 101"/>
          <p:cNvSpPr/>
          <p:nvPr/>
        </p:nvSpPr>
        <p:spPr bwMode="auto">
          <a:xfrm>
            <a:off x="6689754" y="4232286"/>
            <a:ext cx="1095390" cy="401643"/>
          </a:xfrm>
          <a:prstGeom prst="downArrow">
            <a:avLst>
              <a:gd name="adj1" fmla="val 50000"/>
              <a:gd name="adj2" fmla="val 40683"/>
            </a:avLst>
          </a:prstGeom>
          <a:solidFill>
            <a:srgbClr val="FFFF99"/>
          </a:solidFill>
          <a:ln>
            <a:solidFill>
              <a:srgbClr val="FFCC66"/>
            </a:solidFill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dirty="0" smtClean="0">
              <a:ln w="3175"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740416" y="4268799"/>
            <a:ext cx="9589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366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Pruning</a:t>
            </a:r>
            <a:endParaRPr lang="ko-KR" altLang="en-US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366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519056" y="4743468"/>
            <a:ext cx="2738475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chemeClr val="accent2">
                    <a:lumMod val="75000"/>
                  </a:schemeClr>
                </a:solidFill>
              </a:rPr>
              <a:t>Pruning: </a:t>
            </a:r>
          </a:p>
          <a:p>
            <a:r>
              <a:rPr lang="en-US" altLang="ko-KR" sz="1200" b="1" dirty="0" smtClean="0">
                <a:solidFill>
                  <a:schemeClr val="accent2">
                    <a:lumMod val="75000"/>
                  </a:schemeClr>
                </a:solidFill>
              </a:rPr>
              <a:t>An operation to cut off structure in a SES that is not needed to meet particular problem specifications.</a:t>
            </a:r>
            <a:endParaRPr lang="ko-KR" altLang="en-US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System Development Process (I)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09575" y="982663"/>
            <a:ext cx="6426231" cy="707886"/>
          </a:xfrm>
        </p:spPr>
        <p:txBody>
          <a:bodyPr/>
          <a:lstStyle/>
          <a:p>
            <a:r>
              <a:rPr lang="en-US" altLang="ko-KR" sz="2000" dirty="0" smtClean="0"/>
              <a:t>DEVS simulation session is created by combining pruned entity structure and DEVS models.</a:t>
            </a:r>
            <a:endParaRPr lang="ko-KR" altLang="en-US" sz="20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55F4F3-1244-44FB-9685-A8ACFDE61191}" type="slidenum">
              <a:rPr lang="en-US" altLang="ko-KR" smtClean="0"/>
              <a:pPr>
                <a:defRPr/>
              </a:pPr>
              <a:t>6</a:t>
            </a:fld>
            <a:endParaRPr lang="en-US" altLang="ko-KR" dirty="0"/>
          </a:p>
        </p:txBody>
      </p:sp>
      <p:sp>
        <p:nvSpPr>
          <p:cNvPr id="15" name="직사각형 14"/>
          <p:cNvSpPr/>
          <p:nvPr/>
        </p:nvSpPr>
        <p:spPr bwMode="auto">
          <a:xfrm>
            <a:off x="1133026" y="4487877"/>
            <a:ext cx="3176631" cy="1935189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직사각형 15"/>
          <p:cNvSpPr/>
          <p:nvPr/>
        </p:nvSpPr>
        <p:spPr bwMode="auto">
          <a:xfrm>
            <a:off x="4528735" y="4487877"/>
            <a:ext cx="3103605" cy="1935189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직사각형 16"/>
          <p:cNvSpPr/>
          <p:nvPr/>
        </p:nvSpPr>
        <p:spPr bwMode="auto">
          <a:xfrm>
            <a:off x="1133027" y="1968480"/>
            <a:ext cx="6499313" cy="1935189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55144" y="4801239"/>
            <a:ext cx="37510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200" dirty="0" smtClean="0"/>
              <a:t>Car 1</a:t>
            </a:r>
            <a:endParaRPr lang="ko-KR" alt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1315591" y="5235191"/>
            <a:ext cx="647613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200" dirty="0" smtClean="0"/>
              <a:t>Engine:</a:t>
            </a:r>
          </a:p>
          <a:p>
            <a:r>
              <a:rPr lang="en-US" altLang="ko-KR" sz="1200" i="1" dirty="0" smtClean="0"/>
              <a:t>Gasoline </a:t>
            </a:r>
          </a:p>
          <a:p>
            <a:r>
              <a:rPr lang="en-US" altLang="ko-KR" sz="1200" i="1" dirty="0" smtClean="0"/>
              <a:t>Engine</a:t>
            </a:r>
            <a:endParaRPr lang="ko-KR" altLang="en-US" sz="12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2170159" y="5235191"/>
            <a:ext cx="949684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200" dirty="0" smtClean="0"/>
              <a:t>Transmission:</a:t>
            </a:r>
            <a:br>
              <a:rPr lang="en-US" altLang="ko-KR" sz="1200" dirty="0" smtClean="0"/>
            </a:br>
            <a:r>
              <a:rPr lang="en-US" altLang="ko-KR" sz="1200" i="1" dirty="0" smtClean="0"/>
              <a:t>Automatic </a:t>
            </a:r>
          </a:p>
          <a:p>
            <a:r>
              <a:rPr lang="en-US" altLang="ko-KR" sz="1200" i="1" dirty="0" smtClean="0"/>
              <a:t>Transmission</a:t>
            </a:r>
            <a:endParaRPr lang="ko-KR" altLang="en-US" sz="1200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3314185" y="5235191"/>
            <a:ext cx="809517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200" dirty="0" smtClean="0"/>
              <a:t>Chassis:</a:t>
            </a:r>
          </a:p>
          <a:p>
            <a:r>
              <a:rPr lang="en-US" altLang="ko-KR" sz="1200" i="1" dirty="0" smtClean="0"/>
              <a:t>Rear Wheel</a:t>
            </a:r>
          </a:p>
          <a:p>
            <a:r>
              <a:rPr lang="en-US" altLang="ko-KR" sz="1200" i="1" dirty="0" smtClean="0"/>
              <a:t>Chassis</a:t>
            </a:r>
            <a:endParaRPr lang="ko-KR" altLang="en-US" sz="1200" i="1" dirty="0"/>
          </a:p>
        </p:txBody>
      </p:sp>
      <p:cxnSp>
        <p:nvCxnSpPr>
          <p:cNvPr id="22" name="꺾인 연결선 21"/>
          <p:cNvCxnSpPr>
            <a:stCxn id="19" idx="0"/>
            <a:endCxn id="18" idx="2"/>
          </p:cNvCxnSpPr>
          <p:nvPr/>
        </p:nvCxnSpPr>
        <p:spPr bwMode="auto">
          <a:xfrm rot="5400000" flipH="1" flipV="1">
            <a:off x="2016404" y="4608899"/>
            <a:ext cx="249286" cy="100329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꺾인 연결선 22"/>
          <p:cNvCxnSpPr>
            <a:stCxn id="20" idx="0"/>
            <a:endCxn id="18" idx="2"/>
          </p:cNvCxnSpPr>
          <p:nvPr/>
        </p:nvCxnSpPr>
        <p:spPr bwMode="auto">
          <a:xfrm rot="16200000" flipV="1">
            <a:off x="2519206" y="5109395"/>
            <a:ext cx="249286" cy="230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꺾인 연결선 23"/>
          <p:cNvCxnSpPr>
            <a:stCxn id="21" idx="0"/>
            <a:endCxn id="18" idx="2"/>
          </p:cNvCxnSpPr>
          <p:nvPr/>
        </p:nvCxnSpPr>
        <p:spPr bwMode="auto">
          <a:xfrm rot="16200000" flipV="1">
            <a:off x="3056177" y="4572424"/>
            <a:ext cx="249286" cy="107624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5844270" y="4777880"/>
            <a:ext cx="37510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200" dirty="0" smtClean="0"/>
              <a:t>Car 2</a:t>
            </a:r>
            <a:endParaRPr lang="ko-KR" alt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4747813" y="5246246"/>
            <a:ext cx="62196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200" dirty="0" smtClean="0"/>
              <a:t>Engine:</a:t>
            </a:r>
          </a:p>
          <a:p>
            <a:r>
              <a:rPr lang="en-US" altLang="ko-KR" sz="1200" i="1" dirty="0" smtClean="0"/>
              <a:t>Electrical</a:t>
            </a:r>
          </a:p>
          <a:p>
            <a:r>
              <a:rPr lang="en-US" altLang="ko-KR" sz="1200" i="1" dirty="0" smtClean="0"/>
              <a:t>Engine</a:t>
            </a:r>
            <a:endParaRPr lang="ko-KR" altLang="en-US" sz="1200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5559285" y="5246246"/>
            <a:ext cx="949684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200" dirty="0" smtClean="0"/>
              <a:t>Transmission:</a:t>
            </a:r>
            <a:br>
              <a:rPr lang="en-US" altLang="ko-KR" sz="1200" dirty="0" smtClean="0"/>
            </a:br>
            <a:r>
              <a:rPr lang="en-US" altLang="ko-KR" sz="1200" i="1" dirty="0" smtClean="0"/>
              <a:t>Manual</a:t>
            </a:r>
          </a:p>
          <a:p>
            <a:r>
              <a:rPr lang="en-US" altLang="ko-KR" sz="1200" i="1" dirty="0" smtClean="0"/>
              <a:t>Transmission</a:t>
            </a:r>
            <a:endParaRPr lang="ko-KR" altLang="en-US" sz="1200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6641502" y="5246246"/>
            <a:ext cx="809517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200" dirty="0" smtClean="0"/>
              <a:t>Chassis:</a:t>
            </a:r>
          </a:p>
          <a:p>
            <a:r>
              <a:rPr lang="en-US" altLang="ko-KR" sz="1200" i="1" dirty="0" smtClean="0"/>
              <a:t>Rear Wheel</a:t>
            </a:r>
          </a:p>
          <a:p>
            <a:r>
              <a:rPr lang="en-US" altLang="ko-KR" sz="1200" i="1" dirty="0" smtClean="0"/>
              <a:t>Chassis</a:t>
            </a:r>
            <a:endParaRPr lang="ko-KR" altLang="en-US" sz="1200" i="1" dirty="0"/>
          </a:p>
        </p:txBody>
      </p:sp>
      <p:cxnSp>
        <p:nvCxnSpPr>
          <p:cNvPr id="29" name="꺾인 연결선 28"/>
          <p:cNvCxnSpPr>
            <a:stCxn id="26" idx="0"/>
            <a:endCxn id="25" idx="2"/>
          </p:cNvCxnSpPr>
          <p:nvPr/>
        </p:nvCxnSpPr>
        <p:spPr bwMode="auto">
          <a:xfrm rot="5400000" flipH="1" flipV="1">
            <a:off x="5403459" y="4617883"/>
            <a:ext cx="283700" cy="973026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꺾인 연결선 29"/>
          <p:cNvCxnSpPr>
            <a:stCxn id="27" idx="0"/>
            <a:endCxn id="25" idx="2"/>
          </p:cNvCxnSpPr>
          <p:nvPr/>
        </p:nvCxnSpPr>
        <p:spPr bwMode="auto">
          <a:xfrm rot="16200000" flipV="1">
            <a:off x="5891125" y="5103243"/>
            <a:ext cx="283700" cy="230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꺾인 연결선 30"/>
          <p:cNvCxnSpPr>
            <a:stCxn id="28" idx="0"/>
            <a:endCxn id="25" idx="2"/>
          </p:cNvCxnSpPr>
          <p:nvPr/>
        </p:nvCxnSpPr>
        <p:spPr bwMode="auto">
          <a:xfrm rot="16200000" flipV="1">
            <a:off x="6397192" y="4597176"/>
            <a:ext cx="283700" cy="101443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4721535" y="2214134"/>
            <a:ext cx="22762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100" dirty="0" smtClean="0"/>
              <a:t>Car</a:t>
            </a:r>
            <a:endParaRPr lang="ko-KR" altLang="en-US" sz="1100" dirty="0"/>
          </a:p>
        </p:txBody>
      </p:sp>
      <p:sp>
        <p:nvSpPr>
          <p:cNvPr id="33" name="TextBox 32"/>
          <p:cNvSpPr txBox="1"/>
          <p:nvPr/>
        </p:nvSpPr>
        <p:spPr>
          <a:xfrm>
            <a:off x="2552643" y="2600904"/>
            <a:ext cx="393497" cy="152629"/>
          </a:xfrm>
          <a:prstGeom prst="rect">
            <a:avLst/>
          </a:prstGeom>
          <a:noFill/>
        </p:spPr>
        <p:txBody>
          <a:bodyPr wrap="none" lIns="0" tIns="0" rIns="0" bIns="0" rtlCol="0">
            <a:normAutofit lnSpcReduction="10000"/>
          </a:bodyPr>
          <a:lstStyle/>
          <a:p>
            <a:r>
              <a:rPr lang="en-US" altLang="ko-KR" sz="1100" dirty="0" smtClean="0"/>
              <a:t>Engine</a:t>
            </a:r>
            <a:endParaRPr lang="ko-KR" altLang="en-US" sz="1100" dirty="0"/>
          </a:p>
        </p:txBody>
      </p:sp>
      <p:sp>
        <p:nvSpPr>
          <p:cNvPr id="34" name="TextBox 33"/>
          <p:cNvSpPr txBox="1"/>
          <p:nvPr/>
        </p:nvSpPr>
        <p:spPr>
          <a:xfrm>
            <a:off x="4452573" y="2600904"/>
            <a:ext cx="749154" cy="152629"/>
          </a:xfrm>
          <a:prstGeom prst="rect">
            <a:avLst/>
          </a:prstGeom>
          <a:noFill/>
        </p:spPr>
        <p:txBody>
          <a:bodyPr wrap="none" lIns="0" tIns="0" rIns="0" bIns="0" rtlCol="0">
            <a:normAutofit lnSpcReduction="10000"/>
          </a:bodyPr>
          <a:lstStyle/>
          <a:p>
            <a:r>
              <a:rPr lang="en-US" altLang="ko-KR" sz="1100" dirty="0" smtClean="0"/>
              <a:t>Transmission</a:t>
            </a:r>
            <a:endParaRPr lang="ko-KR" altLang="en-US" sz="1100" dirty="0"/>
          </a:p>
        </p:txBody>
      </p:sp>
      <p:sp>
        <p:nvSpPr>
          <p:cNvPr id="35" name="TextBox 34"/>
          <p:cNvSpPr txBox="1"/>
          <p:nvPr/>
        </p:nvSpPr>
        <p:spPr>
          <a:xfrm>
            <a:off x="6537101" y="2600904"/>
            <a:ext cx="503343" cy="169277"/>
          </a:xfrm>
          <a:prstGeom prst="rect">
            <a:avLst/>
          </a:prstGeom>
          <a:noFill/>
        </p:spPr>
        <p:txBody>
          <a:bodyPr wrap="none" lIns="0" tIns="0" rIns="0" bIns="0" rtlCol="0">
            <a:normAutofit/>
          </a:bodyPr>
          <a:lstStyle/>
          <a:p>
            <a:r>
              <a:rPr lang="en-US" altLang="ko-KR" sz="1100" dirty="0" smtClean="0"/>
              <a:t>Chassis</a:t>
            </a:r>
            <a:endParaRPr lang="ko-KR" altLang="en-US" sz="1100" dirty="0"/>
          </a:p>
        </p:txBody>
      </p:sp>
      <p:sp>
        <p:nvSpPr>
          <p:cNvPr id="36" name="TextBox 35"/>
          <p:cNvSpPr txBox="1"/>
          <p:nvPr/>
        </p:nvSpPr>
        <p:spPr>
          <a:xfrm>
            <a:off x="1839353" y="2887374"/>
            <a:ext cx="499490" cy="305258"/>
          </a:xfrm>
          <a:prstGeom prst="rect">
            <a:avLst/>
          </a:prstGeom>
          <a:noFill/>
        </p:spPr>
        <p:txBody>
          <a:bodyPr wrap="none" lIns="0" tIns="0" rIns="0" bIns="0" rtlCol="0">
            <a:normAutofit lnSpcReduction="10000"/>
          </a:bodyPr>
          <a:lstStyle/>
          <a:p>
            <a:pPr algn="ctr"/>
            <a:r>
              <a:rPr lang="en-US" altLang="ko-KR" sz="1100" dirty="0" smtClean="0"/>
              <a:t>Gasoline</a:t>
            </a:r>
            <a:br>
              <a:rPr lang="en-US" altLang="ko-KR" sz="1100" dirty="0" smtClean="0"/>
            </a:br>
            <a:r>
              <a:rPr lang="en-US" altLang="ko-KR" sz="1100" dirty="0" smtClean="0"/>
              <a:t>Engine</a:t>
            </a:r>
            <a:endParaRPr lang="ko-KR" altLang="en-US" sz="1100" dirty="0"/>
          </a:p>
        </p:txBody>
      </p:sp>
      <p:cxnSp>
        <p:nvCxnSpPr>
          <p:cNvPr id="37" name="꺾인 연결선 36"/>
          <p:cNvCxnSpPr>
            <a:stCxn id="33" idx="0"/>
            <a:endCxn id="32" idx="2"/>
          </p:cNvCxnSpPr>
          <p:nvPr/>
        </p:nvCxnSpPr>
        <p:spPr bwMode="auto">
          <a:xfrm rot="5400000" flipH="1" flipV="1">
            <a:off x="3683624" y="1449180"/>
            <a:ext cx="217493" cy="2085956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꺾인 연결선 37"/>
          <p:cNvCxnSpPr>
            <a:stCxn id="34" idx="0"/>
            <a:endCxn id="32" idx="2"/>
          </p:cNvCxnSpPr>
          <p:nvPr/>
        </p:nvCxnSpPr>
        <p:spPr bwMode="auto">
          <a:xfrm rot="5400000" flipH="1" flipV="1">
            <a:off x="4722503" y="2488059"/>
            <a:ext cx="217493" cy="819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꺾인 연결선 38"/>
          <p:cNvCxnSpPr>
            <a:endCxn id="32" idx="2"/>
          </p:cNvCxnSpPr>
          <p:nvPr/>
        </p:nvCxnSpPr>
        <p:spPr bwMode="auto">
          <a:xfrm rot="16200000" flipV="1">
            <a:off x="5695446" y="1523313"/>
            <a:ext cx="233230" cy="195342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3281607" y="2887374"/>
            <a:ext cx="443843" cy="457887"/>
          </a:xfrm>
          <a:prstGeom prst="rect">
            <a:avLst/>
          </a:prstGeom>
          <a:noFill/>
        </p:spPr>
        <p:txBody>
          <a:bodyPr wrap="none" lIns="0" tIns="0" rIns="0" bIns="0" rtlCol="0">
            <a:normAutofit lnSpcReduction="10000"/>
          </a:bodyPr>
          <a:lstStyle/>
          <a:p>
            <a:pPr algn="ctr"/>
            <a:r>
              <a:rPr lang="en-US" altLang="ko-KR" sz="1100" dirty="0" smtClean="0"/>
              <a:t>Natural </a:t>
            </a:r>
          </a:p>
          <a:p>
            <a:pPr algn="ctr"/>
            <a:r>
              <a:rPr lang="en-US" altLang="ko-KR" sz="1100" dirty="0" smtClean="0"/>
              <a:t>Gas</a:t>
            </a:r>
            <a:br>
              <a:rPr lang="en-US" altLang="ko-KR" sz="1100" dirty="0" smtClean="0"/>
            </a:br>
            <a:r>
              <a:rPr lang="en-US" altLang="ko-KR" sz="1100" dirty="0" smtClean="0"/>
              <a:t>Engine</a:t>
            </a:r>
            <a:endParaRPr lang="ko-KR" altLang="en-US" sz="1100" dirty="0"/>
          </a:p>
        </p:txBody>
      </p:sp>
      <p:sp>
        <p:nvSpPr>
          <p:cNvPr id="41" name="TextBox 40"/>
          <p:cNvSpPr txBox="1"/>
          <p:nvPr/>
        </p:nvSpPr>
        <p:spPr>
          <a:xfrm>
            <a:off x="2532324" y="2887374"/>
            <a:ext cx="514063" cy="305258"/>
          </a:xfrm>
          <a:prstGeom prst="rect">
            <a:avLst/>
          </a:prstGeom>
          <a:noFill/>
        </p:spPr>
        <p:txBody>
          <a:bodyPr wrap="none" lIns="0" tIns="0" rIns="0" bIns="0" rtlCol="0">
            <a:normAutofit lnSpcReduction="10000"/>
          </a:bodyPr>
          <a:lstStyle/>
          <a:p>
            <a:pPr algn="ctr"/>
            <a:r>
              <a:rPr lang="en-US" altLang="ko-KR" sz="1100" dirty="0" smtClean="0"/>
              <a:t>Electrical</a:t>
            </a:r>
            <a:br>
              <a:rPr lang="en-US" altLang="ko-KR" sz="1100" dirty="0" smtClean="0"/>
            </a:br>
            <a:r>
              <a:rPr lang="en-US" altLang="ko-KR" sz="1100" dirty="0" smtClean="0"/>
              <a:t>Engine</a:t>
            </a:r>
            <a:endParaRPr lang="ko-KR" altLang="en-US" sz="1100" dirty="0"/>
          </a:p>
        </p:txBody>
      </p:sp>
      <p:sp>
        <p:nvSpPr>
          <p:cNvPr id="42" name="TextBox 41"/>
          <p:cNvSpPr txBox="1"/>
          <p:nvPr/>
        </p:nvSpPr>
        <p:spPr>
          <a:xfrm>
            <a:off x="3935631" y="2917552"/>
            <a:ext cx="839974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ko-KR" sz="1100" dirty="0" smtClean="0"/>
              <a:t>Automatic</a:t>
            </a:r>
          </a:p>
          <a:p>
            <a:pPr algn="ctr"/>
            <a:r>
              <a:rPr lang="en-US" altLang="ko-KR" sz="1100" dirty="0" smtClean="0"/>
              <a:t>Transmission</a:t>
            </a:r>
            <a:endParaRPr lang="ko-KR" altLang="en-US" sz="1100" dirty="0"/>
          </a:p>
        </p:txBody>
      </p:sp>
      <p:sp>
        <p:nvSpPr>
          <p:cNvPr id="43" name="TextBox 42"/>
          <p:cNvSpPr txBox="1"/>
          <p:nvPr/>
        </p:nvSpPr>
        <p:spPr>
          <a:xfrm>
            <a:off x="4975614" y="2917552"/>
            <a:ext cx="839974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ko-KR" sz="1100" dirty="0" smtClean="0"/>
              <a:t>Manual</a:t>
            </a:r>
          </a:p>
          <a:p>
            <a:pPr algn="ctr"/>
            <a:r>
              <a:rPr lang="en-US" altLang="ko-KR" sz="1100" dirty="0" smtClean="0"/>
              <a:t>Transmission</a:t>
            </a:r>
            <a:endParaRPr lang="ko-KR" altLang="en-US" sz="1100" dirty="0"/>
          </a:p>
        </p:txBody>
      </p:sp>
      <p:cxnSp>
        <p:nvCxnSpPr>
          <p:cNvPr id="44" name="꺾인 연결선 43"/>
          <p:cNvCxnSpPr>
            <a:stCxn id="36" idx="0"/>
            <a:endCxn id="33" idx="2"/>
          </p:cNvCxnSpPr>
          <p:nvPr/>
        </p:nvCxnSpPr>
        <p:spPr bwMode="auto">
          <a:xfrm rot="5400000" flipH="1" flipV="1">
            <a:off x="2352325" y="2490307"/>
            <a:ext cx="133841" cy="66029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꺾인 연결선 44"/>
          <p:cNvCxnSpPr>
            <a:stCxn id="41" idx="0"/>
            <a:endCxn id="33" idx="2"/>
          </p:cNvCxnSpPr>
          <p:nvPr/>
        </p:nvCxnSpPr>
        <p:spPr bwMode="auto">
          <a:xfrm rot="16200000" flipV="1">
            <a:off x="2702454" y="2800472"/>
            <a:ext cx="133841" cy="3996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꺾인 연결선 45"/>
          <p:cNvCxnSpPr>
            <a:stCxn id="40" idx="0"/>
            <a:endCxn id="33" idx="2"/>
          </p:cNvCxnSpPr>
          <p:nvPr/>
        </p:nvCxnSpPr>
        <p:spPr bwMode="auto">
          <a:xfrm rot="16200000" flipV="1">
            <a:off x="3059541" y="2443385"/>
            <a:ext cx="133841" cy="754137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꺾인 연결선 46"/>
          <p:cNvCxnSpPr>
            <a:stCxn id="42" idx="0"/>
            <a:endCxn id="34" idx="2"/>
          </p:cNvCxnSpPr>
          <p:nvPr/>
        </p:nvCxnSpPr>
        <p:spPr bwMode="auto">
          <a:xfrm rot="5400000" flipH="1" flipV="1">
            <a:off x="4509375" y="2599777"/>
            <a:ext cx="164019" cy="47153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꺾인 연결선 47"/>
          <p:cNvCxnSpPr>
            <a:stCxn id="43" idx="0"/>
            <a:endCxn id="34" idx="2"/>
          </p:cNvCxnSpPr>
          <p:nvPr/>
        </p:nvCxnSpPr>
        <p:spPr bwMode="auto">
          <a:xfrm rot="16200000" flipV="1">
            <a:off x="5029367" y="2551317"/>
            <a:ext cx="164019" cy="56845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TextBox 48"/>
          <p:cNvSpPr txBox="1"/>
          <p:nvPr/>
        </p:nvSpPr>
        <p:spPr>
          <a:xfrm>
            <a:off x="6079551" y="2915816"/>
            <a:ext cx="503343" cy="50783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ko-KR" sz="1100" dirty="0" smtClean="0"/>
              <a:t>Front </a:t>
            </a:r>
          </a:p>
          <a:p>
            <a:pPr algn="ctr"/>
            <a:r>
              <a:rPr lang="en-US" altLang="ko-KR" sz="1100" dirty="0" smtClean="0"/>
              <a:t>Wheel</a:t>
            </a:r>
          </a:p>
          <a:p>
            <a:pPr algn="ctr"/>
            <a:r>
              <a:rPr lang="en-US" altLang="ko-KR" sz="1100" dirty="0" smtClean="0"/>
              <a:t>Chassis</a:t>
            </a:r>
            <a:endParaRPr lang="ko-KR" altLang="en-US" sz="1100" dirty="0"/>
          </a:p>
        </p:txBody>
      </p:sp>
      <p:sp>
        <p:nvSpPr>
          <p:cNvPr id="50" name="TextBox 49"/>
          <p:cNvSpPr txBox="1"/>
          <p:nvPr/>
        </p:nvSpPr>
        <p:spPr>
          <a:xfrm>
            <a:off x="6964890" y="2915816"/>
            <a:ext cx="503343" cy="50783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ko-KR" sz="1100" dirty="0" smtClean="0"/>
              <a:t>Rear </a:t>
            </a:r>
          </a:p>
          <a:p>
            <a:pPr algn="ctr"/>
            <a:r>
              <a:rPr lang="en-US" altLang="ko-KR" sz="1100" dirty="0" smtClean="0"/>
              <a:t>Wheel</a:t>
            </a:r>
          </a:p>
          <a:p>
            <a:pPr algn="ctr"/>
            <a:r>
              <a:rPr lang="en-US" altLang="ko-KR" sz="1100" dirty="0" smtClean="0"/>
              <a:t>Chassis</a:t>
            </a:r>
            <a:endParaRPr lang="ko-KR" altLang="en-US" sz="1100" dirty="0"/>
          </a:p>
        </p:txBody>
      </p:sp>
      <p:cxnSp>
        <p:nvCxnSpPr>
          <p:cNvPr id="51" name="꺾인 연결선 50"/>
          <p:cNvCxnSpPr>
            <a:stCxn id="49" idx="0"/>
            <a:endCxn id="35" idx="2"/>
          </p:cNvCxnSpPr>
          <p:nvPr/>
        </p:nvCxnSpPr>
        <p:spPr bwMode="auto">
          <a:xfrm rot="5400000" flipH="1" flipV="1">
            <a:off x="6487181" y="2614224"/>
            <a:ext cx="145635" cy="45755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꺾인 연결선 51"/>
          <p:cNvCxnSpPr>
            <a:stCxn id="50" idx="0"/>
            <a:endCxn id="35" idx="2"/>
          </p:cNvCxnSpPr>
          <p:nvPr/>
        </p:nvCxnSpPr>
        <p:spPr bwMode="auto">
          <a:xfrm rot="16200000" flipV="1">
            <a:off x="6929851" y="2629104"/>
            <a:ext cx="145635" cy="42778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직선 연결선 52"/>
          <p:cNvCxnSpPr/>
          <p:nvPr/>
        </p:nvCxnSpPr>
        <p:spPr bwMode="auto">
          <a:xfrm rot="16200000" flipH="1">
            <a:off x="4820457" y="2793186"/>
            <a:ext cx="83335" cy="2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직선 연결선 53"/>
          <p:cNvCxnSpPr/>
          <p:nvPr/>
        </p:nvCxnSpPr>
        <p:spPr bwMode="auto">
          <a:xfrm rot="5400000">
            <a:off x="6786740" y="2804144"/>
            <a:ext cx="76210" cy="1104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" name="TextBox 54"/>
          <p:cNvSpPr txBox="1"/>
          <p:nvPr/>
        </p:nvSpPr>
        <p:spPr>
          <a:xfrm>
            <a:off x="1279079" y="3455576"/>
            <a:ext cx="440826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ko-KR" sz="1100" dirty="0" smtClean="0"/>
              <a:t>4 Cyl</a:t>
            </a:r>
          </a:p>
          <a:p>
            <a:pPr algn="ctr"/>
            <a:r>
              <a:rPr lang="en-US" altLang="ko-KR" sz="1100" dirty="0" smtClean="0"/>
              <a:t>Engine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870298" y="3455576"/>
            <a:ext cx="440826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ko-KR" sz="1100" dirty="0" smtClean="0"/>
              <a:t>6 Cyl</a:t>
            </a:r>
          </a:p>
          <a:p>
            <a:pPr algn="ctr"/>
            <a:r>
              <a:rPr lang="en-US" altLang="ko-KR" sz="1100" dirty="0" smtClean="0"/>
              <a:t>Engine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444825" y="3455576"/>
            <a:ext cx="440826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ko-KR" sz="1100" dirty="0" smtClean="0"/>
              <a:t>8 Cyl</a:t>
            </a:r>
          </a:p>
          <a:p>
            <a:pPr algn="ctr"/>
            <a:r>
              <a:rPr lang="en-US" altLang="ko-KR" sz="1100" dirty="0" smtClean="0"/>
              <a:t>Engine</a:t>
            </a:r>
          </a:p>
        </p:txBody>
      </p:sp>
      <p:cxnSp>
        <p:nvCxnSpPr>
          <p:cNvPr id="58" name="꺾인 연결선 57"/>
          <p:cNvCxnSpPr>
            <a:stCxn id="55" idx="0"/>
            <a:endCxn id="36" idx="2"/>
          </p:cNvCxnSpPr>
          <p:nvPr/>
        </p:nvCxnSpPr>
        <p:spPr bwMode="auto">
          <a:xfrm rot="5400000" flipH="1" flipV="1">
            <a:off x="1662823" y="3029301"/>
            <a:ext cx="262944" cy="589606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꺾인 연결선 58"/>
          <p:cNvCxnSpPr>
            <a:stCxn id="56" idx="0"/>
            <a:endCxn id="36" idx="2"/>
          </p:cNvCxnSpPr>
          <p:nvPr/>
        </p:nvCxnSpPr>
        <p:spPr bwMode="auto">
          <a:xfrm rot="16200000" flipV="1">
            <a:off x="1958433" y="3323297"/>
            <a:ext cx="262944" cy="1613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꺾인 연결선 59"/>
          <p:cNvCxnSpPr>
            <a:stCxn id="57" idx="0"/>
            <a:endCxn id="36" idx="2"/>
          </p:cNvCxnSpPr>
          <p:nvPr/>
        </p:nvCxnSpPr>
        <p:spPr bwMode="auto">
          <a:xfrm rot="16200000" flipV="1">
            <a:off x="2245696" y="3036034"/>
            <a:ext cx="262944" cy="57614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꺾인 연결선 60"/>
          <p:cNvCxnSpPr>
            <a:stCxn id="62" idx="0"/>
            <a:endCxn id="19" idx="2"/>
          </p:cNvCxnSpPr>
          <p:nvPr/>
        </p:nvCxnSpPr>
        <p:spPr bwMode="auto">
          <a:xfrm rot="5400000" flipH="1" flipV="1">
            <a:off x="1578051" y="5850537"/>
            <a:ext cx="122695" cy="158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1442649" y="5911884"/>
            <a:ext cx="393497" cy="305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ko-KR" sz="1200" dirty="0" smtClean="0"/>
              <a:t>6 Cyl</a:t>
            </a:r>
          </a:p>
          <a:p>
            <a:pPr algn="ctr"/>
            <a:r>
              <a:rPr lang="en-US" altLang="ko-KR" sz="1200" dirty="0" smtClean="0"/>
              <a:t>Engine</a:t>
            </a:r>
          </a:p>
        </p:txBody>
      </p:sp>
      <p:cxnSp>
        <p:nvCxnSpPr>
          <p:cNvPr id="65" name="직선 연결선 64"/>
          <p:cNvCxnSpPr/>
          <p:nvPr/>
        </p:nvCxnSpPr>
        <p:spPr bwMode="auto">
          <a:xfrm rot="16200000" flipH="1">
            <a:off x="2748732" y="2803496"/>
            <a:ext cx="83335" cy="2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직선 연결선 65"/>
          <p:cNvCxnSpPr/>
          <p:nvPr/>
        </p:nvCxnSpPr>
        <p:spPr bwMode="auto">
          <a:xfrm rot="16200000" flipH="1">
            <a:off x="2056192" y="3262671"/>
            <a:ext cx="125420" cy="47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7" name="TextBox 66"/>
          <p:cNvSpPr txBox="1"/>
          <p:nvPr/>
        </p:nvSpPr>
        <p:spPr>
          <a:xfrm>
            <a:off x="1198177" y="2004993"/>
            <a:ext cx="19271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/>
              <a:t>System Entity Structure</a:t>
            </a:r>
            <a:endParaRPr lang="ko-KR" altLang="en-US" sz="120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1133026" y="4487877"/>
            <a:ext cx="2040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/>
              <a:t>Pruned Entity Structure 1</a:t>
            </a:r>
            <a:endParaRPr lang="ko-KR" altLang="en-US" sz="1200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4569033" y="4487877"/>
            <a:ext cx="2040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/>
              <a:t>Pruned Entity Structure 2</a:t>
            </a:r>
            <a:endParaRPr lang="ko-KR" altLang="en-US" sz="1200" b="1" dirty="0"/>
          </a:p>
        </p:txBody>
      </p:sp>
      <p:sp>
        <p:nvSpPr>
          <p:cNvPr id="70" name="아래쪽 화살표 69"/>
          <p:cNvSpPr/>
          <p:nvPr/>
        </p:nvSpPr>
        <p:spPr bwMode="auto">
          <a:xfrm>
            <a:off x="2228416" y="3976695"/>
            <a:ext cx="1095390" cy="401643"/>
          </a:xfrm>
          <a:prstGeom prst="downArrow">
            <a:avLst>
              <a:gd name="adj1" fmla="val 50000"/>
              <a:gd name="adj2" fmla="val 40683"/>
            </a:avLst>
          </a:prstGeom>
          <a:solidFill>
            <a:srgbClr val="FFFF99"/>
          </a:solidFill>
          <a:ln>
            <a:solidFill>
              <a:srgbClr val="FFCC66"/>
            </a:solidFill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dirty="0" smtClean="0">
              <a:ln w="3175"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1" name="아래쪽 화살표 70"/>
          <p:cNvSpPr/>
          <p:nvPr/>
        </p:nvSpPr>
        <p:spPr bwMode="auto">
          <a:xfrm>
            <a:off x="5441560" y="4013208"/>
            <a:ext cx="1095390" cy="401643"/>
          </a:xfrm>
          <a:prstGeom prst="downArrow">
            <a:avLst>
              <a:gd name="adj1" fmla="val 50000"/>
              <a:gd name="adj2" fmla="val 40683"/>
            </a:avLst>
          </a:prstGeom>
          <a:solidFill>
            <a:srgbClr val="FFFF99"/>
          </a:solidFill>
          <a:ln>
            <a:solidFill>
              <a:srgbClr val="FFCC66"/>
            </a:solidFill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dirty="0" smtClean="0">
              <a:ln w="3175"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825409" y="4013208"/>
            <a:ext cx="9589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366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Pruning</a:t>
            </a:r>
            <a:endParaRPr lang="ko-KR" altLang="en-US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366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직사각형 887"/>
          <p:cNvSpPr/>
          <p:nvPr/>
        </p:nvSpPr>
        <p:spPr bwMode="auto">
          <a:xfrm>
            <a:off x="6653241" y="3570327"/>
            <a:ext cx="2227294" cy="157005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87" name="직사각형 886"/>
          <p:cNvSpPr/>
          <p:nvPr/>
        </p:nvSpPr>
        <p:spPr bwMode="auto">
          <a:xfrm>
            <a:off x="2527272" y="3132171"/>
            <a:ext cx="3870378" cy="276229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86" name="직사각형 885"/>
          <p:cNvSpPr/>
          <p:nvPr/>
        </p:nvSpPr>
        <p:spPr bwMode="auto">
          <a:xfrm>
            <a:off x="2454246" y="3059145"/>
            <a:ext cx="3870378" cy="276229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7" name="직사각형 176"/>
          <p:cNvSpPr/>
          <p:nvPr/>
        </p:nvSpPr>
        <p:spPr bwMode="auto">
          <a:xfrm>
            <a:off x="2381220" y="2986119"/>
            <a:ext cx="3870378" cy="276229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" name="그룹 102"/>
          <p:cNvGrpSpPr/>
          <p:nvPr/>
        </p:nvGrpSpPr>
        <p:grpSpPr>
          <a:xfrm>
            <a:off x="3841740" y="4378606"/>
            <a:ext cx="839799" cy="579215"/>
            <a:chOff x="1103266" y="1936960"/>
            <a:chExt cx="1089282" cy="579215"/>
          </a:xfrm>
        </p:grpSpPr>
        <p:sp>
          <p:nvSpPr>
            <p:cNvPr id="104" name="직사각형 103"/>
            <p:cNvSpPr/>
            <p:nvPr/>
          </p:nvSpPr>
          <p:spPr bwMode="auto">
            <a:xfrm>
              <a:off x="1103266" y="1936960"/>
              <a:ext cx="1089282" cy="579215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5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105" name="Rectangle 4"/>
            <p:cNvSpPr>
              <a:spLocks noChangeArrowheads="1"/>
            </p:cNvSpPr>
            <p:nvPr/>
          </p:nvSpPr>
          <p:spPr bwMode="auto">
            <a:xfrm>
              <a:off x="1814634" y="2416932"/>
              <a:ext cx="230103" cy="58213"/>
            </a:xfrm>
            <a:prstGeom prst="rect">
              <a:avLst/>
            </a:prstGeom>
            <a:solidFill>
              <a:srgbClr val="99CCFF"/>
            </a:solidFill>
            <a:ln w="317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altLang="ko-KR" sz="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굴림" pitchFamily="50" charset="-127"/>
                </a:rPr>
                <a:t>output</a:t>
              </a:r>
            </a:p>
          </p:txBody>
        </p:sp>
        <p:sp>
          <p:nvSpPr>
            <p:cNvPr id="106" name="Rectangle 5"/>
            <p:cNvSpPr>
              <a:spLocks noChangeArrowheads="1"/>
            </p:cNvSpPr>
            <p:nvPr/>
          </p:nvSpPr>
          <p:spPr bwMode="auto">
            <a:xfrm>
              <a:off x="1149083" y="2084384"/>
              <a:ext cx="198716" cy="87685"/>
            </a:xfrm>
            <a:prstGeom prst="rect">
              <a:avLst/>
            </a:prstGeom>
            <a:solidFill>
              <a:srgbClr val="99CCFF"/>
            </a:solidFill>
            <a:ln w="317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altLang="ko-KR" sz="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굴림" pitchFamily="50" charset="-127"/>
                  <a:sym typeface="Symbol" pitchFamily="18" charset="2"/>
                </a:rPr>
                <a:t>External </a:t>
              </a:r>
            </a:p>
            <a:p>
              <a:pPr algn="ctr" eaLnBrk="0" hangingPunct="0"/>
              <a:r>
                <a:rPr lang="en-US" altLang="ko-KR" sz="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굴림" pitchFamily="50" charset="-127"/>
                  <a:sym typeface="Symbol" pitchFamily="18" charset="2"/>
                </a:rPr>
                <a:t>Transition</a:t>
              </a:r>
              <a:endParaRPr lang="en-US" altLang="ko-KR" sz="100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굴림" pitchFamily="50" charset="-127"/>
              </a:endParaRPr>
            </a:p>
          </p:txBody>
        </p:sp>
        <p:sp>
          <p:nvSpPr>
            <p:cNvPr id="107" name="Rectangle 7"/>
            <p:cNvSpPr>
              <a:spLocks noChangeArrowheads="1"/>
            </p:cNvSpPr>
            <p:nvPr/>
          </p:nvSpPr>
          <p:spPr bwMode="auto">
            <a:xfrm>
              <a:off x="1513309" y="2333249"/>
              <a:ext cx="286440" cy="75314"/>
            </a:xfrm>
            <a:prstGeom prst="rect">
              <a:avLst/>
            </a:prstGeom>
            <a:solidFill>
              <a:srgbClr val="99CCFF"/>
            </a:solidFill>
            <a:ln w="317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altLang="ko-KR" sz="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굴림" pitchFamily="50" charset="-127"/>
                </a:rPr>
                <a:t>time advance</a:t>
              </a:r>
            </a:p>
          </p:txBody>
        </p:sp>
        <p:sp>
          <p:nvSpPr>
            <p:cNvPr id="108" name="모서리가 둥근 직사각형 107"/>
            <p:cNvSpPr/>
            <p:nvPr/>
          </p:nvSpPr>
          <p:spPr bwMode="auto">
            <a:xfrm>
              <a:off x="1408210" y="1973413"/>
              <a:ext cx="496638" cy="309626"/>
            </a:xfrm>
            <a:prstGeom prst="roundRect">
              <a:avLst>
                <a:gd name="adj" fmla="val 12802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5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109" name="타원 108"/>
            <p:cNvSpPr/>
            <p:nvPr/>
          </p:nvSpPr>
          <p:spPr bwMode="auto">
            <a:xfrm>
              <a:off x="1462530" y="2073833"/>
              <a:ext cx="69839" cy="7531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charset="0"/>
                </a:rPr>
                <a:t>State</a:t>
              </a:r>
              <a:endParaRPr kumimoji="0" lang="ko-KR" altLang="en-US" sz="1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110" name="타원 109"/>
            <p:cNvSpPr/>
            <p:nvPr/>
          </p:nvSpPr>
          <p:spPr bwMode="auto">
            <a:xfrm>
              <a:off x="1532370" y="2174252"/>
              <a:ext cx="69839" cy="7531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charset="0"/>
                </a:rPr>
                <a:t>State</a:t>
              </a:r>
              <a:endParaRPr kumimoji="0" lang="ko-KR" altLang="en-US" sz="1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111" name="타원 110"/>
            <p:cNvSpPr/>
            <p:nvPr/>
          </p:nvSpPr>
          <p:spPr bwMode="auto">
            <a:xfrm>
              <a:off x="1571170" y="1998518"/>
              <a:ext cx="69839" cy="7531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charset="0"/>
                </a:rPr>
                <a:t>State</a:t>
              </a:r>
              <a:endParaRPr kumimoji="0" lang="ko-KR" altLang="en-US" sz="1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112" name="타원 111"/>
            <p:cNvSpPr/>
            <p:nvPr/>
          </p:nvSpPr>
          <p:spPr bwMode="auto">
            <a:xfrm>
              <a:off x="1633249" y="2090569"/>
              <a:ext cx="69839" cy="7531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charset="0"/>
                </a:rPr>
                <a:t>State</a:t>
              </a:r>
              <a:endParaRPr kumimoji="0" lang="ko-KR" altLang="en-US" sz="1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113" name="타원 112"/>
            <p:cNvSpPr/>
            <p:nvPr/>
          </p:nvSpPr>
          <p:spPr bwMode="auto">
            <a:xfrm>
              <a:off x="1679810" y="2190988"/>
              <a:ext cx="69839" cy="7531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charset="0"/>
                </a:rPr>
                <a:t>State</a:t>
              </a:r>
              <a:endParaRPr kumimoji="0" lang="ko-KR" altLang="en-US" sz="1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116" name="타원 115"/>
            <p:cNvSpPr/>
            <p:nvPr/>
          </p:nvSpPr>
          <p:spPr bwMode="auto">
            <a:xfrm>
              <a:off x="1734129" y="2006886"/>
              <a:ext cx="69839" cy="7531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charset="0"/>
                </a:rPr>
                <a:t>State</a:t>
              </a:r>
              <a:endParaRPr kumimoji="0" lang="ko-KR" altLang="en-US" sz="1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117" name="타원 116"/>
            <p:cNvSpPr/>
            <p:nvPr/>
          </p:nvSpPr>
          <p:spPr bwMode="auto">
            <a:xfrm>
              <a:off x="1772929" y="2124043"/>
              <a:ext cx="69839" cy="7531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charset="0"/>
                </a:rPr>
                <a:t>State</a:t>
              </a:r>
              <a:endParaRPr kumimoji="0" lang="ko-KR" altLang="en-US" sz="1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charset="0"/>
              </a:endParaRPr>
            </a:p>
          </p:txBody>
        </p:sp>
        <p:cxnSp>
          <p:nvCxnSpPr>
            <p:cNvPr id="118" name="직선 화살표 연결선 117"/>
            <p:cNvCxnSpPr>
              <a:stCxn id="109" idx="7"/>
              <a:endCxn id="111" idx="2"/>
            </p:cNvCxnSpPr>
            <p:nvPr/>
          </p:nvCxnSpPr>
          <p:spPr bwMode="auto">
            <a:xfrm rot="5400000" flipH="1" flipV="1">
              <a:off x="1522312" y="2036005"/>
              <a:ext cx="48687" cy="49028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" name="직선 화살표 연결선 124"/>
            <p:cNvCxnSpPr>
              <a:stCxn id="111" idx="5"/>
              <a:endCxn id="112" idx="0"/>
            </p:cNvCxnSpPr>
            <p:nvPr/>
          </p:nvCxnSpPr>
          <p:spPr bwMode="auto">
            <a:xfrm rot="16200000" flipH="1">
              <a:off x="1635593" y="2057992"/>
              <a:ext cx="27766" cy="37388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" name="직선 화살표 연결선 128"/>
            <p:cNvCxnSpPr>
              <a:stCxn id="111" idx="6"/>
              <a:endCxn id="116" idx="2"/>
            </p:cNvCxnSpPr>
            <p:nvPr/>
          </p:nvCxnSpPr>
          <p:spPr bwMode="auto">
            <a:xfrm>
              <a:off x="1641010" y="2036176"/>
              <a:ext cx="93120" cy="8368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" name="직선 화살표 연결선 129"/>
            <p:cNvCxnSpPr>
              <a:stCxn id="112" idx="5"/>
              <a:endCxn id="113" idx="0"/>
            </p:cNvCxnSpPr>
            <p:nvPr/>
          </p:nvCxnSpPr>
          <p:spPr bwMode="auto">
            <a:xfrm rot="16200000" flipH="1">
              <a:off x="1685728" y="2161987"/>
              <a:ext cx="36134" cy="21868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" name="직선 화살표 연결선 130"/>
            <p:cNvCxnSpPr>
              <a:stCxn id="117" idx="3"/>
              <a:endCxn id="113" idx="7"/>
            </p:cNvCxnSpPr>
            <p:nvPr/>
          </p:nvCxnSpPr>
          <p:spPr bwMode="auto">
            <a:xfrm rot="5400000">
              <a:off x="1754444" y="2173305"/>
              <a:ext cx="13691" cy="43736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" name="직선 화살표 연결선 131"/>
            <p:cNvCxnSpPr>
              <a:stCxn id="116" idx="5"/>
              <a:endCxn id="117" idx="0"/>
            </p:cNvCxnSpPr>
            <p:nvPr/>
          </p:nvCxnSpPr>
          <p:spPr bwMode="auto">
            <a:xfrm rot="16200000" flipH="1">
              <a:off x="1774360" y="2090553"/>
              <a:ext cx="52871" cy="14108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" name="직선 화살표 연결선 132"/>
            <p:cNvCxnSpPr>
              <a:stCxn id="109" idx="6"/>
              <a:endCxn id="112" idx="2"/>
            </p:cNvCxnSpPr>
            <p:nvPr/>
          </p:nvCxnSpPr>
          <p:spPr bwMode="auto">
            <a:xfrm>
              <a:off x="1532370" y="2111490"/>
              <a:ext cx="100880" cy="16736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" name="직선 화살표 연결선 133"/>
            <p:cNvCxnSpPr>
              <a:stCxn id="110" idx="6"/>
              <a:endCxn id="113" idx="2"/>
            </p:cNvCxnSpPr>
            <p:nvPr/>
          </p:nvCxnSpPr>
          <p:spPr bwMode="auto">
            <a:xfrm>
              <a:off x="1602210" y="2211909"/>
              <a:ext cx="77600" cy="16736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" name="직선 화살표 연결선 134"/>
            <p:cNvCxnSpPr>
              <a:stCxn id="110" idx="1"/>
              <a:endCxn id="109" idx="4"/>
            </p:cNvCxnSpPr>
            <p:nvPr/>
          </p:nvCxnSpPr>
          <p:spPr bwMode="auto">
            <a:xfrm rot="16200000" flipV="1">
              <a:off x="1501957" y="2144641"/>
              <a:ext cx="36134" cy="45147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6" name="Rectangle 5"/>
            <p:cNvSpPr>
              <a:spLocks noChangeArrowheads="1"/>
            </p:cNvSpPr>
            <p:nvPr/>
          </p:nvSpPr>
          <p:spPr bwMode="auto">
            <a:xfrm>
              <a:off x="1959131" y="2084384"/>
              <a:ext cx="186239" cy="87685"/>
            </a:xfrm>
            <a:prstGeom prst="rect">
              <a:avLst/>
            </a:prstGeom>
            <a:solidFill>
              <a:srgbClr val="99CCFF"/>
            </a:solidFill>
            <a:ln w="317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altLang="ko-KR" sz="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굴림" pitchFamily="50" charset="-127"/>
                  <a:sym typeface="Symbol" pitchFamily="18" charset="2"/>
                </a:rPr>
                <a:t>Internal </a:t>
              </a:r>
            </a:p>
            <a:p>
              <a:pPr algn="ctr" eaLnBrk="0" hangingPunct="0"/>
              <a:r>
                <a:rPr lang="en-US" altLang="ko-KR" sz="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굴림" pitchFamily="50" charset="-127"/>
                  <a:sym typeface="Symbol" pitchFamily="18" charset="2"/>
                </a:rPr>
                <a:t>Transition</a:t>
              </a:r>
              <a:endParaRPr lang="en-US" altLang="ko-KR" sz="100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굴림" pitchFamily="50" charset="-127"/>
              </a:endParaRPr>
            </a:p>
          </p:txBody>
        </p:sp>
        <p:cxnSp>
          <p:nvCxnSpPr>
            <p:cNvPr id="137" name="직선 화살표 연결선 136"/>
            <p:cNvCxnSpPr>
              <a:stCxn id="106" idx="3"/>
              <a:endCxn id="108" idx="1"/>
            </p:cNvCxnSpPr>
            <p:nvPr/>
          </p:nvCxnSpPr>
          <p:spPr bwMode="auto">
            <a:xfrm>
              <a:off x="1347799" y="2128227"/>
              <a:ext cx="60412" cy="526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" name="직선 화살표 연결선 137"/>
            <p:cNvCxnSpPr>
              <a:stCxn id="136" idx="1"/>
              <a:endCxn id="108" idx="3"/>
            </p:cNvCxnSpPr>
            <p:nvPr/>
          </p:nvCxnSpPr>
          <p:spPr bwMode="auto">
            <a:xfrm rot="10800000">
              <a:off x="1904848" y="2128227"/>
              <a:ext cx="54282" cy="526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" name="직선 화살표 연결선 138"/>
            <p:cNvCxnSpPr>
              <a:stCxn id="108" idx="2"/>
              <a:endCxn id="107" idx="0"/>
            </p:cNvCxnSpPr>
            <p:nvPr/>
          </p:nvCxnSpPr>
          <p:spPr bwMode="auto">
            <a:xfrm rot="5400000">
              <a:off x="1631424" y="2308157"/>
              <a:ext cx="50210" cy="338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" name="Shape 139"/>
            <p:cNvCxnSpPr>
              <a:stCxn id="107" idx="3"/>
              <a:endCxn id="136" idx="2"/>
            </p:cNvCxnSpPr>
            <p:nvPr/>
          </p:nvCxnSpPr>
          <p:spPr bwMode="auto">
            <a:xfrm flipV="1">
              <a:off x="1799750" y="2172069"/>
              <a:ext cx="252501" cy="198837"/>
            </a:xfrm>
            <a:prstGeom prst="bentConnector2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" name="Shape 140"/>
            <p:cNvCxnSpPr>
              <a:stCxn id="107" idx="3"/>
              <a:endCxn id="105" idx="0"/>
            </p:cNvCxnSpPr>
            <p:nvPr/>
          </p:nvCxnSpPr>
          <p:spPr bwMode="auto">
            <a:xfrm>
              <a:off x="1799750" y="2370906"/>
              <a:ext cx="129936" cy="46026"/>
            </a:xfrm>
            <a:prstGeom prst="bentConnector2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" name="그룹 141"/>
          <p:cNvGrpSpPr/>
          <p:nvPr/>
        </p:nvGrpSpPr>
        <p:grpSpPr>
          <a:xfrm>
            <a:off x="5201983" y="4378606"/>
            <a:ext cx="839799" cy="579215"/>
            <a:chOff x="1103266" y="1936960"/>
            <a:chExt cx="1089282" cy="579215"/>
          </a:xfrm>
        </p:grpSpPr>
        <p:sp>
          <p:nvSpPr>
            <p:cNvPr id="143" name="직사각형 142"/>
            <p:cNvSpPr/>
            <p:nvPr/>
          </p:nvSpPr>
          <p:spPr bwMode="auto">
            <a:xfrm>
              <a:off x="1103266" y="1936960"/>
              <a:ext cx="1089282" cy="579215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5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144" name="Rectangle 4"/>
            <p:cNvSpPr>
              <a:spLocks noChangeArrowheads="1"/>
            </p:cNvSpPr>
            <p:nvPr/>
          </p:nvSpPr>
          <p:spPr bwMode="auto">
            <a:xfrm>
              <a:off x="1814634" y="2416932"/>
              <a:ext cx="230103" cy="58213"/>
            </a:xfrm>
            <a:prstGeom prst="rect">
              <a:avLst/>
            </a:prstGeom>
            <a:solidFill>
              <a:srgbClr val="99CCFF"/>
            </a:solidFill>
            <a:ln w="317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altLang="ko-KR" sz="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굴림" pitchFamily="50" charset="-127"/>
                </a:rPr>
                <a:t>output</a:t>
              </a:r>
            </a:p>
          </p:txBody>
        </p:sp>
        <p:sp>
          <p:nvSpPr>
            <p:cNvPr id="145" name="Rectangle 5"/>
            <p:cNvSpPr>
              <a:spLocks noChangeArrowheads="1"/>
            </p:cNvSpPr>
            <p:nvPr/>
          </p:nvSpPr>
          <p:spPr bwMode="auto">
            <a:xfrm>
              <a:off x="1149083" y="2084384"/>
              <a:ext cx="198716" cy="87685"/>
            </a:xfrm>
            <a:prstGeom prst="rect">
              <a:avLst/>
            </a:prstGeom>
            <a:solidFill>
              <a:srgbClr val="99CCFF"/>
            </a:solidFill>
            <a:ln w="317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altLang="ko-KR" sz="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굴림" pitchFamily="50" charset="-127"/>
                  <a:sym typeface="Symbol" pitchFamily="18" charset="2"/>
                </a:rPr>
                <a:t>External </a:t>
              </a:r>
            </a:p>
            <a:p>
              <a:pPr algn="ctr" eaLnBrk="0" hangingPunct="0"/>
              <a:r>
                <a:rPr lang="en-US" altLang="ko-KR" sz="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굴림" pitchFamily="50" charset="-127"/>
                  <a:sym typeface="Symbol" pitchFamily="18" charset="2"/>
                </a:rPr>
                <a:t>Transition</a:t>
              </a:r>
              <a:endParaRPr lang="en-US" altLang="ko-KR" sz="100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굴림" pitchFamily="50" charset="-127"/>
              </a:endParaRPr>
            </a:p>
          </p:txBody>
        </p:sp>
        <p:sp>
          <p:nvSpPr>
            <p:cNvPr id="146" name="Rectangle 7"/>
            <p:cNvSpPr>
              <a:spLocks noChangeArrowheads="1"/>
            </p:cNvSpPr>
            <p:nvPr/>
          </p:nvSpPr>
          <p:spPr bwMode="auto">
            <a:xfrm>
              <a:off x="1513309" y="2333249"/>
              <a:ext cx="286440" cy="75314"/>
            </a:xfrm>
            <a:prstGeom prst="rect">
              <a:avLst/>
            </a:prstGeom>
            <a:solidFill>
              <a:srgbClr val="99CCFF"/>
            </a:solidFill>
            <a:ln w="317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altLang="ko-KR" sz="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굴림" pitchFamily="50" charset="-127"/>
                </a:rPr>
                <a:t>time advance</a:t>
              </a:r>
            </a:p>
          </p:txBody>
        </p:sp>
        <p:sp>
          <p:nvSpPr>
            <p:cNvPr id="147" name="모서리가 둥근 직사각형 146"/>
            <p:cNvSpPr/>
            <p:nvPr/>
          </p:nvSpPr>
          <p:spPr bwMode="auto">
            <a:xfrm>
              <a:off x="1408210" y="1973413"/>
              <a:ext cx="496638" cy="309626"/>
            </a:xfrm>
            <a:prstGeom prst="roundRect">
              <a:avLst>
                <a:gd name="adj" fmla="val 12802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5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148" name="타원 147"/>
            <p:cNvSpPr/>
            <p:nvPr/>
          </p:nvSpPr>
          <p:spPr bwMode="auto">
            <a:xfrm>
              <a:off x="1462530" y="2073833"/>
              <a:ext cx="69839" cy="7531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charset="0"/>
                </a:rPr>
                <a:t>State</a:t>
              </a:r>
              <a:endParaRPr kumimoji="0" lang="ko-KR" altLang="en-US" sz="1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156" name="타원 155"/>
            <p:cNvSpPr/>
            <p:nvPr/>
          </p:nvSpPr>
          <p:spPr bwMode="auto">
            <a:xfrm>
              <a:off x="1532370" y="2174252"/>
              <a:ext cx="69839" cy="7531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charset="0"/>
                </a:rPr>
                <a:t>State</a:t>
              </a:r>
              <a:endParaRPr kumimoji="0" lang="ko-KR" altLang="en-US" sz="1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157" name="타원 156"/>
            <p:cNvSpPr/>
            <p:nvPr/>
          </p:nvSpPr>
          <p:spPr bwMode="auto">
            <a:xfrm>
              <a:off x="1571170" y="1998518"/>
              <a:ext cx="69839" cy="7531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charset="0"/>
                </a:rPr>
                <a:t>State</a:t>
              </a:r>
              <a:endParaRPr kumimoji="0" lang="ko-KR" altLang="en-US" sz="1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158" name="타원 157"/>
            <p:cNvSpPr/>
            <p:nvPr/>
          </p:nvSpPr>
          <p:spPr bwMode="auto">
            <a:xfrm>
              <a:off x="1633249" y="2090569"/>
              <a:ext cx="69839" cy="7531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charset="0"/>
                </a:rPr>
                <a:t>State</a:t>
              </a:r>
              <a:endParaRPr kumimoji="0" lang="ko-KR" altLang="en-US" sz="1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159" name="타원 158"/>
            <p:cNvSpPr/>
            <p:nvPr/>
          </p:nvSpPr>
          <p:spPr bwMode="auto">
            <a:xfrm>
              <a:off x="1679810" y="2190988"/>
              <a:ext cx="69839" cy="7531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charset="0"/>
                </a:rPr>
                <a:t>State</a:t>
              </a:r>
              <a:endParaRPr kumimoji="0" lang="ko-KR" altLang="en-US" sz="1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160" name="타원 159"/>
            <p:cNvSpPr/>
            <p:nvPr/>
          </p:nvSpPr>
          <p:spPr bwMode="auto">
            <a:xfrm>
              <a:off x="1734129" y="2006886"/>
              <a:ext cx="69839" cy="7531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charset="0"/>
                </a:rPr>
                <a:t>State</a:t>
              </a:r>
              <a:endParaRPr kumimoji="0" lang="ko-KR" altLang="en-US" sz="1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161" name="타원 160"/>
            <p:cNvSpPr/>
            <p:nvPr/>
          </p:nvSpPr>
          <p:spPr bwMode="auto">
            <a:xfrm>
              <a:off x="1772929" y="2124043"/>
              <a:ext cx="69839" cy="7531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charset="0"/>
                </a:rPr>
                <a:t>State</a:t>
              </a:r>
              <a:endParaRPr kumimoji="0" lang="ko-KR" altLang="en-US" sz="1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charset="0"/>
              </a:endParaRPr>
            </a:p>
          </p:txBody>
        </p:sp>
        <p:cxnSp>
          <p:nvCxnSpPr>
            <p:cNvPr id="162" name="직선 화살표 연결선 161"/>
            <p:cNvCxnSpPr>
              <a:stCxn id="148" idx="7"/>
              <a:endCxn id="157" idx="2"/>
            </p:cNvCxnSpPr>
            <p:nvPr/>
          </p:nvCxnSpPr>
          <p:spPr bwMode="auto">
            <a:xfrm rot="5400000" flipH="1" flipV="1">
              <a:off x="1522312" y="2036005"/>
              <a:ext cx="48687" cy="49028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" name="직선 화살표 연결선 162"/>
            <p:cNvCxnSpPr>
              <a:stCxn id="157" idx="5"/>
              <a:endCxn id="158" idx="0"/>
            </p:cNvCxnSpPr>
            <p:nvPr/>
          </p:nvCxnSpPr>
          <p:spPr bwMode="auto">
            <a:xfrm rot="16200000" flipH="1">
              <a:off x="1635593" y="2057992"/>
              <a:ext cx="27766" cy="37388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" name="직선 화살표 연결선 163"/>
            <p:cNvCxnSpPr>
              <a:stCxn id="157" idx="6"/>
              <a:endCxn id="160" idx="2"/>
            </p:cNvCxnSpPr>
            <p:nvPr/>
          </p:nvCxnSpPr>
          <p:spPr bwMode="auto">
            <a:xfrm>
              <a:off x="1641010" y="2036176"/>
              <a:ext cx="93120" cy="8368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" name="직선 화살표 연결선 164"/>
            <p:cNvCxnSpPr>
              <a:stCxn id="158" idx="5"/>
              <a:endCxn id="159" idx="0"/>
            </p:cNvCxnSpPr>
            <p:nvPr/>
          </p:nvCxnSpPr>
          <p:spPr bwMode="auto">
            <a:xfrm rot="16200000" flipH="1">
              <a:off x="1685728" y="2161987"/>
              <a:ext cx="36134" cy="21868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" name="직선 화살표 연결선 165"/>
            <p:cNvCxnSpPr>
              <a:stCxn id="161" idx="3"/>
              <a:endCxn id="159" idx="7"/>
            </p:cNvCxnSpPr>
            <p:nvPr/>
          </p:nvCxnSpPr>
          <p:spPr bwMode="auto">
            <a:xfrm rot="5400000">
              <a:off x="1754444" y="2173305"/>
              <a:ext cx="13691" cy="43736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" name="직선 화살표 연결선 166"/>
            <p:cNvCxnSpPr>
              <a:stCxn id="160" idx="5"/>
              <a:endCxn id="161" idx="0"/>
            </p:cNvCxnSpPr>
            <p:nvPr/>
          </p:nvCxnSpPr>
          <p:spPr bwMode="auto">
            <a:xfrm rot="16200000" flipH="1">
              <a:off x="1774360" y="2090553"/>
              <a:ext cx="52871" cy="14108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" name="직선 화살표 연결선 167"/>
            <p:cNvCxnSpPr>
              <a:stCxn id="148" idx="6"/>
              <a:endCxn id="158" idx="2"/>
            </p:cNvCxnSpPr>
            <p:nvPr/>
          </p:nvCxnSpPr>
          <p:spPr bwMode="auto">
            <a:xfrm>
              <a:off x="1532370" y="2111490"/>
              <a:ext cx="100880" cy="16736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9" name="직선 화살표 연결선 168"/>
            <p:cNvCxnSpPr>
              <a:stCxn id="156" idx="6"/>
              <a:endCxn id="159" idx="2"/>
            </p:cNvCxnSpPr>
            <p:nvPr/>
          </p:nvCxnSpPr>
          <p:spPr bwMode="auto">
            <a:xfrm>
              <a:off x="1602210" y="2211909"/>
              <a:ext cx="77600" cy="16736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" name="직선 화살표 연결선 169"/>
            <p:cNvCxnSpPr>
              <a:stCxn id="156" idx="1"/>
              <a:endCxn id="148" idx="4"/>
            </p:cNvCxnSpPr>
            <p:nvPr/>
          </p:nvCxnSpPr>
          <p:spPr bwMode="auto">
            <a:xfrm rot="16200000" flipV="1">
              <a:off x="1501957" y="2144641"/>
              <a:ext cx="36134" cy="45147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1" name="Rectangle 5"/>
            <p:cNvSpPr>
              <a:spLocks noChangeArrowheads="1"/>
            </p:cNvSpPr>
            <p:nvPr/>
          </p:nvSpPr>
          <p:spPr bwMode="auto">
            <a:xfrm>
              <a:off x="1959131" y="2084384"/>
              <a:ext cx="186239" cy="87685"/>
            </a:xfrm>
            <a:prstGeom prst="rect">
              <a:avLst/>
            </a:prstGeom>
            <a:solidFill>
              <a:srgbClr val="99CCFF"/>
            </a:solidFill>
            <a:ln w="317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altLang="ko-KR" sz="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굴림" pitchFamily="50" charset="-127"/>
                  <a:sym typeface="Symbol" pitchFamily="18" charset="2"/>
                </a:rPr>
                <a:t>Internal </a:t>
              </a:r>
            </a:p>
            <a:p>
              <a:pPr algn="ctr" eaLnBrk="0" hangingPunct="0"/>
              <a:r>
                <a:rPr lang="en-US" altLang="ko-KR" sz="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굴림" pitchFamily="50" charset="-127"/>
                  <a:sym typeface="Symbol" pitchFamily="18" charset="2"/>
                </a:rPr>
                <a:t>Transition</a:t>
              </a:r>
              <a:endParaRPr lang="en-US" altLang="ko-KR" sz="100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굴림" pitchFamily="50" charset="-127"/>
              </a:endParaRPr>
            </a:p>
          </p:txBody>
        </p:sp>
        <p:cxnSp>
          <p:nvCxnSpPr>
            <p:cNvPr id="172" name="직선 화살표 연결선 171"/>
            <p:cNvCxnSpPr>
              <a:stCxn id="145" idx="3"/>
              <a:endCxn id="147" idx="1"/>
            </p:cNvCxnSpPr>
            <p:nvPr/>
          </p:nvCxnSpPr>
          <p:spPr bwMode="auto">
            <a:xfrm>
              <a:off x="1347799" y="2128227"/>
              <a:ext cx="60412" cy="526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3" name="직선 화살표 연결선 172"/>
            <p:cNvCxnSpPr>
              <a:stCxn id="171" idx="1"/>
              <a:endCxn id="147" idx="3"/>
            </p:cNvCxnSpPr>
            <p:nvPr/>
          </p:nvCxnSpPr>
          <p:spPr bwMode="auto">
            <a:xfrm rot="10800000">
              <a:off x="1904848" y="2128227"/>
              <a:ext cx="54282" cy="526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" name="직선 화살표 연결선 173"/>
            <p:cNvCxnSpPr>
              <a:stCxn id="147" idx="2"/>
              <a:endCxn id="146" idx="0"/>
            </p:cNvCxnSpPr>
            <p:nvPr/>
          </p:nvCxnSpPr>
          <p:spPr bwMode="auto">
            <a:xfrm rot="5400000">
              <a:off x="1631424" y="2308157"/>
              <a:ext cx="50210" cy="338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" name="Shape 174"/>
            <p:cNvCxnSpPr>
              <a:stCxn id="146" idx="3"/>
              <a:endCxn id="171" idx="2"/>
            </p:cNvCxnSpPr>
            <p:nvPr/>
          </p:nvCxnSpPr>
          <p:spPr bwMode="auto">
            <a:xfrm flipV="1">
              <a:off x="1799750" y="2172069"/>
              <a:ext cx="252501" cy="198837"/>
            </a:xfrm>
            <a:prstGeom prst="bentConnector2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6" name="Shape 175"/>
            <p:cNvCxnSpPr>
              <a:stCxn id="146" idx="3"/>
              <a:endCxn id="144" idx="0"/>
            </p:cNvCxnSpPr>
            <p:nvPr/>
          </p:nvCxnSpPr>
          <p:spPr bwMode="auto">
            <a:xfrm>
              <a:off x="1799750" y="2370906"/>
              <a:ext cx="129936" cy="46026"/>
            </a:xfrm>
            <a:prstGeom prst="bentConnector2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" name="그룹 101"/>
          <p:cNvGrpSpPr/>
          <p:nvPr/>
        </p:nvGrpSpPr>
        <p:grpSpPr>
          <a:xfrm>
            <a:off x="2563785" y="4962814"/>
            <a:ext cx="839799" cy="579215"/>
            <a:chOff x="1103266" y="1936960"/>
            <a:chExt cx="1089282" cy="579215"/>
          </a:xfrm>
        </p:grpSpPr>
        <p:sp>
          <p:nvSpPr>
            <p:cNvPr id="65" name="직사각형 64"/>
            <p:cNvSpPr/>
            <p:nvPr/>
          </p:nvSpPr>
          <p:spPr bwMode="auto">
            <a:xfrm>
              <a:off x="1103266" y="1936960"/>
              <a:ext cx="1089282" cy="579215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5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66" name="Rectangle 4"/>
            <p:cNvSpPr>
              <a:spLocks noChangeArrowheads="1"/>
            </p:cNvSpPr>
            <p:nvPr/>
          </p:nvSpPr>
          <p:spPr bwMode="auto">
            <a:xfrm>
              <a:off x="1814634" y="2416932"/>
              <a:ext cx="230103" cy="58213"/>
            </a:xfrm>
            <a:prstGeom prst="rect">
              <a:avLst/>
            </a:prstGeom>
            <a:solidFill>
              <a:srgbClr val="99CCFF"/>
            </a:solidFill>
            <a:ln w="317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altLang="ko-KR" sz="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굴림" pitchFamily="50" charset="-127"/>
                </a:rPr>
                <a:t>output</a:t>
              </a:r>
            </a:p>
          </p:txBody>
        </p:sp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149083" y="2084384"/>
              <a:ext cx="198716" cy="87685"/>
            </a:xfrm>
            <a:prstGeom prst="rect">
              <a:avLst/>
            </a:prstGeom>
            <a:solidFill>
              <a:srgbClr val="99CCFF"/>
            </a:solidFill>
            <a:ln w="317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altLang="ko-KR" sz="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굴림" pitchFamily="50" charset="-127"/>
                  <a:sym typeface="Symbol" pitchFamily="18" charset="2"/>
                </a:rPr>
                <a:t>External </a:t>
              </a:r>
            </a:p>
            <a:p>
              <a:pPr algn="ctr" eaLnBrk="0" hangingPunct="0"/>
              <a:r>
                <a:rPr lang="en-US" altLang="ko-KR" sz="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굴림" pitchFamily="50" charset="-127"/>
                  <a:sym typeface="Symbol" pitchFamily="18" charset="2"/>
                </a:rPr>
                <a:t>Transition</a:t>
              </a:r>
              <a:endParaRPr lang="en-US" altLang="ko-KR" sz="100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굴림" pitchFamily="50" charset="-127"/>
              </a:endParaRPr>
            </a:p>
          </p:txBody>
        </p:sp>
        <p:sp>
          <p:nvSpPr>
            <p:cNvPr id="69" name="Rectangle 7"/>
            <p:cNvSpPr>
              <a:spLocks noChangeArrowheads="1"/>
            </p:cNvSpPr>
            <p:nvPr/>
          </p:nvSpPr>
          <p:spPr bwMode="auto">
            <a:xfrm>
              <a:off x="1513309" y="2333249"/>
              <a:ext cx="286440" cy="75314"/>
            </a:xfrm>
            <a:prstGeom prst="rect">
              <a:avLst/>
            </a:prstGeom>
            <a:solidFill>
              <a:srgbClr val="99CCFF"/>
            </a:solidFill>
            <a:ln w="317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altLang="ko-KR" sz="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굴림" pitchFamily="50" charset="-127"/>
                </a:rPr>
                <a:t>time advance</a:t>
              </a:r>
            </a:p>
          </p:txBody>
        </p:sp>
        <p:sp>
          <p:nvSpPr>
            <p:cNvPr id="70" name="모서리가 둥근 직사각형 69"/>
            <p:cNvSpPr/>
            <p:nvPr/>
          </p:nvSpPr>
          <p:spPr bwMode="auto">
            <a:xfrm>
              <a:off x="1408210" y="1973413"/>
              <a:ext cx="496638" cy="309626"/>
            </a:xfrm>
            <a:prstGeom prst="roundRect">
              <a:avLst>
                <a:gd name="adj" fmla="val 12802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5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71" name="타원 70"/>
            <p:cNvSpPr/>
            <p:nvPr/>
          </p:nvSpPr>
          <p:spPr bwMode="auto">
            <a:xfrm>
              <a:off x="1462530" y="2073833"/>
              <a:ext cx="69839" cy="7531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charset="0"/>
                </a:rPr>
                <a:t>State</a:t>
              </a:r>
              <a:endParaRPr kumimoji="0" lang="ko-KR" altLang="en-US" sz="1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74" name="타원 73"/>
            <p:cNvSpPr/>
            <p:nvPr/>
          </p:nvSpPr>
          <p:spPr bwMode="auto">
            <a:xfrm>
              <a:off x="1532370" y="2174252"/>
              <a:ext cx="69839" cy="7531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charset="0"/>
                </a:rPr>
                <a:t>State</a:t>
              </a:r>
              <a:endParaRPr kumimoji="0" lang="ko-KR" altLang="en-US" sz="1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75" name="타원 74"/>
            <p:cNvSpPr/>
            <p:nvPr/>
          </p:nvSpPr>
          <p:spPr bwMode="auto">
            <a:xfrm>
              <a:off x="1571170" y="1998518"/>
              <a:ext cx="69839" cy="7531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charset="0"/>
                </a:rPr>
                <a:t>State</a:t>
              </a:r>
              <a:endParaRPr kumimoji="0" lang="ko-KR" altLang="en-US" sz="1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76" name="타원 75"/>
            <p:cNvSpPr/>
            <p:nvPr/>
          </p:nvSpPr>
          <p:spPr bwMode="auto">
            <a:xfrm>
              <a:off x="1633249" y="2090569"/>
              <a:ext cx="69839" cy="7531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charset="0"/>
                </a:rPr>
                <a:t>State</a:t>
              </a:r>
              <a:endParaRPr kumimoji="0" lang="ko-KR" altLang="en-US" sz="1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77" name="타원 76"/>
            <p:cNvSpPr/>
            <p:nvPr/>
          </p:nvSpPr>
          <p:spPr bwMode="auto">
            <a:xfrm>
              <a:off x="1679810" y="2190988"/>
              <a:ext cx="69839" cy="7531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charset="0"/>
                </a:rPr>
                <a:t>State</a:t>
              </a:r>
              <a:endParaRPr kumimoji="0" lang="ko-KR" altLang="en-US" sz="1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78" name="타원 77"/>
            <p:cNvSpPr/>
            <p:nvPr/>
          </p:nvSpPr>
          <p:spPr bwMode="auto">
            <a:xfrm>
              <a:off x="1734129" y="2006886"/>
              <a:ext cx="69839" cy="7531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charset="0"/>
                </a:rPr>
                <a:t>State</a:t>
              </a:r>
              <a:endParaRPr kumimoji="0" lang="ko-KR" altLang="en-US" sz="1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79" name="타원 78"/>
            <p:cNvSpPr/>
            <p:nvPr/>
          </p:nvSpPr>
          <p:spPr bwMode="auto">
            <a:xfrm>
              <a:off x="1772929" y="2124043"/>
              <a:ext cx="69839" cy="7531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charset="0"/>
                </a:rPr>
                <a:t>State</a:t>
              </a:r>
              <a:endParaRPr kumimoji="0" lang="ko-KR" altLang="en-US" sz="1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charset="0"/>
              </a:endParaRPr>
            </a:p>
          </p:txBody>
        </p:sp>
        <p:cxnSp>
          <p:nvCxnSpPr>
            <p:cNvPr id="80" name="직선 화살표 연결선 79"/>
            <p:cNvCxnSpPr>
              <a:stCxn id="71" idx="7"/>
              <a:endCxn id="75" idx="2"/>
            </p:cNvCxnSpPr>
            <p:nvPr/>
          </p:nvCxnSpPr>
          <p:spPr bwMode="auto">
            <a:xfrm rot="5400000" flipH="1" flipV="1">
              <a:off x="1522312" y="2036005"/>
              <a:ext cx="48687" cy="49028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직선 화살표 연결선 80"/>
            <p:cNvCxnSpPr>
              <a:stCxn id="75" idx="5"/>
              <a:endCxn id="76" idx="0"/>
            </p:cNvCxnSpPr>
            <p:nvPr/>
          </p:nvCxnSpPr>
          <p:spPr bwMode="auto">
            <a:xfrm rot="16200000" flipH="1">
              <a:off x="1635593" y="2057992"/>
              <a:ext cx="27766" cy="37388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직선 화살표 연결선 81"/>
            <p:cNvCxnSpPr>
              <a:stCxn id="75" idx="6"/>
              <a:endCxn id="78" idx="2"/>
            </p:cNvCxnSpPr>
            <p:nvPr/>
          </p:nvCxnSpPr>
          <p:spPr bwMode="auto">
            <a:xfrm>
              <a:off x="1641010" y="2036176"/>
              <a:ext cx="93120" cy="8368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직선 화살표 연결선 82"/>
            <p:cNvCxnSpPr>
              <a:stCxn id="76" idx="5"/>
              <a:endCxn id="77" idx="0"/>
            </p:cNvCxnSpPr>
            <p:nvPr/>
          </p:nvCxnSpPr>
          <p:spPr bwMode="auto">
            <a:xfrm rot="16200000" flipH="1">
              <a:off x="1685728" y="2161987"/>
              <a:ext cx="36134" cy="21868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직선 화살표 연결선 83"/>
            <p:cNvCxnSpPr>
              <a:stCxn id="79" idx="3"/>
              <a:endCxn id="77" idx="7"/>
            </p:cNvCxnSpPr>
            <p:nvPr/>
          </p:nvCxnSpPr>
          <p:spPr bwMode="auto">
            <a:xfrm rot="5400000">
              <a:off x="1754444" y="2173305"/>
              <a:ext cx="13691" cy="43736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직선 화살표 연결선 84"/>
            <p:cNvCxnSpPr>
              <a:stCxn id="78" idx="5"/>
              <a:endCxn id="79" idx="0"/>
            </p:cNvCxnSpPr>
            <p:nvPr/>
          </p:nvCxnSpPr>
          <p:spPr bwMode="auto">
            <a:xfrm rot="16200000" flipH="1">
              <a:off x="1774360" y="2090553"/>
              <a:ext cx="52871" cy="14108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직선 화살표 연결선 85"/>
            <p:cNvCxnSpPr>
              <a:stCxn id="71" idx="6"/>
              <a:endCxn id="76" idx="2"/>
            </p:cNvCxnSpPr>
            <p:nvPr/>
          </p:nvCxnSpPr>
          <p:spPr bwMode="auto">
            <a:xfrm>
              <a:off x="1532370" y="2111490"/>
              <a:ext cx="100880" cy="16736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직선 화살표 연결선 86"/>
            <p:cNvCxnSpPr>
              <a:stCxn id="74" idx="6"/>
              <a:endCxn id="77" idx="2"/>
            </p:cNvCxnSpPr>
            <p:nvPr/>
          </p:nvCxnSpPr>
          <p:spPr bwMode="auto">
            <a:xfrm>
              <a:off x="1602210" y="2211909"/>
              <a:ext cx="77600" cy="16736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직선 화살표 연결선 87"/>
            <p:cNvCxnSpPr>
              <a:stCxn id="74" idx="1"/>
              <a:endCxn id="71" idx="4"/>
            </p:cNvCxnSpPr>
            <p:nvPr/>
          </p:nvCxnSpPr>
          <p:spPr bwMode="auto">
            <a:xfrm rot="16200000" flipV="1">
              <a:off x="1501957" y="2144641"/>
              <a:ext cx="36134" cy="45147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9" name="Rectangle 5"/>
            <p:cNvSpPr>
              <a:spLocks noChangeArrowheads="1"/>
            </p:cNvSpPr>
            <p:nvPr/>
          </p:nvSpPr>
          <p:spPr bwMode="auto">
            <a:xfrm>
              <a:off x="1959131" y="2084384"/>
              <a:ext cx="186239" cy="87685"/>
            </a:xfrm>
            <a:prstGeom prst="rect">
              <a:avLst/>
            </a:prstGeom>
            <a:solidFill>
              <a:srgbClr val="99CCFF"/>
            </a:solidFill>
            <a:ln w="317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altLang="ko-KR" sz="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굴림" pitchFamily="50" charset="-127"/>
                  <a:sym typeface="Symbol" pitchFamily="18" charset="2"/>
                </a:rPr>
                <a:t>Internal </a:t>
              </a:r>
            </a:p>
            <a:p>
              <a:pPr algn="ctr" eaLnBrk="0" hangingPunct="0"/>
              <a:r>
                <a:rPr lang="en-US" altLang="ko-KR" sz="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굴림" pitchFamily="50" charset="-127"/>
                  <a:sym typeface="Symbol" pitchFamily="18" charset="2"/>
                </a:rPr>
                <a:t>Transition</a:t>
              </a:r>
              <a:endParaRPr lang="en-US" altLang="ko-KR" sz="100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굴림" pitchFamily="50" charset="-127"/>
              </a:endParaRPr>
            </a:p>
          </p:txBody>
        </p:sp>
        <p:cxnSp>
          <p:nvCxnSpPr>
            <p:cNvPr id="90" name="직선 화살표 연결선 89"/>
            <p:cNvCxnSpPr>
              <a:stCxn id="67" idx="3"/>
              <a:endCxn id="70" idx="1"/>
            </p:cNvCxnSpPr>
            <p:nvPr/>
          </p:nvCxnSpPr>
          <p:spPr bwMode="auto">
            <a:xfrm>
              <a:off x="1347799" y="2128227"/>
              <a:ext cx="60412" cy="526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직선 화살표 연결선 90"/>
            <p:cNvCxnSpPr>
              <a:stCxn id="89" idx="1"/>
              <a:endCxn id="70" idx="3"/>
            </p:cNvCxnSpPr>
            <p:nvPr/>
          </p:nvCxnSpPr>
          <p:spPr bwMode="auto">
            <a:xfrm rot="10800000">
              <a:off x="1904848" y="2128227"/>
              <a:ext cx="54282" cy="526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직선 화살표 연결선 91"/>
            <p:cNvCxnSpPr>
              <a:stCxn id="70" idx="2"/>
              <a:endCxn id="69" idx="0"/>
            </p:cNvCxnSpPr>
            <p:nvPr/>
          </p:nvCxnSpPr>
          <p:spPr bwMode="auto">
            <a:xfrm rot="5400000">
              <a:off x="1631424" y="2308157"/>
              <a:ext cx="50210" cy="338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3" name="Shape 92"/>
            <p:cNvCxnSpPr>
              <a:stCxn id="69" idx="3"/>
              <a:endCxn id="89" idx="2"/>
            </p:cNvCxnSpPr>
            <p:nvPr/>
          </p:nvCxnSpPr>
          <p:spPr bwMode="auto">
            <a:xfrm flipV="1">
              <a:off x="1799750" y="2172069"/>
              <a:ext cx="252501" cy="198837"/>
            </a:xfrm>
            <a:prstGeom prst="bentConnector2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4" name="Shape 93"/>
            <p:cNvCxnSpPr>
              <a:stCxn id="69" idx="3"/>
              <a:endCxn id="66" idx="0"/>
            </p:cNvCxnSpPr>
            <p:nvPr/>
          </p:nvCxnSpPr>
          <p:spPr bwMode="auto">
            <a:xfrm>
              <a:off x="1799750" y="2370906"/>
              <a:ext cx="129936" cy="46026"/>
            </a:xfrm>
            <a:prstGeom prst="bentConnector2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09575" y="982663"/>
            <a:ext cx="8178800" cy="1717393"/>
          </a:xfrm>
        </p:spPr>
        <p:txBody>
          <a:bodyPr/>
          <a:lstStyle/>
          <a:p>
            <a:r>
              <a:rPr lang="en-US" altLang="ko-KR" sz="2400" dirty="0" smtClean="0"/>
              <a:t>After pruned entity structure and models are combined, the ‘Experiment Frame’ initiates simulation session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Experiment Frame (EF) consists of </a:t>
            </a:r>
          </a:p>
          <a:p>
            <a:pPr lvl="2"/>
            <a:r>
              <a:rPr lang="en-US" altLang="ko-KR" dirty="0" smtClean="0"/>
              <a:t>Generator: Send series of input data to model based on simulation scenario</a:t>
            </a:r>
          </a:p>
          <a:p>
            <a:pPr lvl="2"/>
            <a:r>
              <a:rPr lang="en-US" altLang="ko-KR" dirty="0" smtClean="0"/>
              <a:t>Analyzer: Collect output of models to analyze the result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55F4F3-1244-44FB-9685-A8ACFDE61191}" type="slidenum">
              <a:rPr lang="en-US" altLang="ko-KR" smtClean="0"/>
              <a:pPr>
                <a:defRPr/>
              </a:pPr>
              <a:t>7</a:t>
            </a:fld>
            <a:endParaRPr lang="en-US" altLang="ko-KR" dirty="0"/>
          </a:p>
        </p:txBody>
      </p:sp>
      <p:sp>
        <p:nvSpPr>
          <p:cNvPr id="47" name="TextBox 46"/>
          <p:cNvSpPr txBox="1"/>
          <p:nvPr/>
        </p:nvSpPr>
        <p:spPr>
          <a:xfrm>
            <a:off x="4132423" y="3570327"/>
            <a:ext cx="37510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200" dirty="0" smtClean="0"/>
              <a:t>Car 1</a:t>
            </a:r>
            <a:endParaRPr lang="ko-KR" altLang="en-US" sz="1200" dirty="0"/>
          </a:p>
        </p:txBody>
      </p:sp>
      <p:sp>
        <p:nvSpPr>
          <p:cNvPr id="48" name="TextBox 47"/>
          <p:cNvSpPr txBox="1"/>
          <p:nvPr/>
        </p:nvSpPr>
        <p:spPr>
          <a:xfrm>
            <a:off x="2654632" y="4004279"/>
            <a:ext cx="647613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200" dirty="0" smtClean="0"/>
              <a:t>Engine:</a:t>
            </a:r>
          </a:p>
          <a:p>
            <a:r>
              <a:rPr lang="en-US" altLang="ko-KR" sz="1200" i="1" dirty="0" smtClean="0"/>
              <a:t>Gasoline </a:t>
            </a:r>
          </a:p>
          <a:p>
            <a:r>
              <a:rPr lang="en-US" altLang="ko-KR" sz="1200" i="1" dirty="0" smtClean="0"/>
              <a:t>Engine</a:t>
            </a:r>
            <a:endParaRPr lang="ko-KR" altLang="en-US" sz="1200" i="1" dirty="0"/>
          </a:p>
        </p:txBody>
      </p:sp>
      <p:sp>
        <p:nvSpPr>
          <p:cNvPr id="50" name="TextBox 49"/>
          <p:cNvSpPr txBox="1"/>
          <p:nvPr/>
        </p:nvSpPr>
        <p:spPr>
          <a:xfrm>
            <a:off x="3847438" y="4004279"/>
            <a:ext cx="104310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200" b="1" dirty="0" smtClean="0"/>
              <a:t>Transmission:</a:t>
            </a:r>
            <a:br>
              <a:rPr lang="en-US" altLang="ko-KR" sz="1200" b="1" dirty="0" smtClean="0"/>
            </a:br>
            <a:r>
              <a:rPr lang="en-US" altLang="ko-KR" sz="1200" b="1" i="1" dirty="0" smtClean="0"/>
              <a:t>Automatic </a:t>
            </a:r>
          </a:p>
          <a:p>
            <a:r>
              <a:rPr lang="en-US" altLang="ko-KR" sz="1200" b="1" i="1" dirty="0" smtClean="0"/>
              <a:t>Transmission</a:t>
            </a:r>
            <a:endParaRPr lang="ko-KR" altLang="en-US" sz="1200" b="1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5268778" y="4004279"/>
            <a:ext cx="836768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200" b="1" dirty="0" smtClean="0"/>
              <a:t>Chassis:</a:t>
            </a:r>
          </a:p>
          <a:p>
            <a:r>
              <a:rPr lang="en-US" altLang="ko-KR" sz="1200" b="1" i="1" dirty="0" smtClean="0"/>
              <a:t>Rear Wheel</a:t>
            </a:r>
          </a:p>
          <a:p>
            <a:r>
              <a:rPr lang="en-US" altLang="ko-KR" sz="1200" b="1" i="1" dirty="0" smtClean="0"/>
              <a:t>Chassis</a:t>
            </a:r>
            <a:endParaRPr lang="ko-KR" altLang="en-US" sz="1200" b="1" i="1" dirty="0"/>
          </a:p>
        </p:txBody>
      </p:sp>
      <p:cxnSp>
        <p:nvCxnSpPr>
          <p:cNvPr id="53" name="꺾인 연결선 52"/>
          <p:cNvCxnSpPr>
            <a:stCxn id="48" idx="0"/>
            <a:endCxn id="47" idx="2"/>
          </p:cNvCxnSpPr>
          <p:nvPr/>
        </p:nvCxnSpPr>
        <p:spPr bwMode="auto">
          <a:xfrm rot="5400000" flipH="1" flipV="1">
            <a:off x="3524564" y="3208868"/>
            <a:ext cx="249286" cy="1341536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꺾인 연결선 53"/>
          <p:cNvCxnSpPr>
            <a:stCxn id="50" idx="0"/>
            <a:endCxn id="47" idx="2"/>
          </p:cNvCxnSpPr>
          <p:nvPr/>
        </p:nvCxnSpPr>
        <p:spPr bwMode="auto">
          <a:xfrm rot="16200000" flipV="1">
            <a:off x="4219840" y="3855128"/>
            <a:ext cx="249286" cy="49016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꺾인 연결선 55"/>
          <p:cNvCxnSpPr>
            <a:stCxn id="51" idx="0"/>
            <a:endCxn id="47" idx="2"/>
          </p:cNvCxnSpPr>
          <p:nvPr/>
        </p:nvCxnSpPr>
        <p:spPr bwMode="auto">
          <a:xfrm rot="16200000" flipV="1">
            <a:off x="4878926" y="3196042"/>
            <a:ext cx="249286" cy="1367187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꺾인 연결선 56"/>
          <p:cNvCxnSpPr>
            <a:stCxn id="59" idx="0"/>
            <a:endCxn id="48" idx="2"/>
          </p:cNvCxnSpPr>
          <p:nvPr/>
        </p:nvCxnSpPr>
        <p:spPr bwMode="auto">
          <a:xfrm rot="5400000" flipH="1" flipV="1">
            <a:off x="2887156" y="4649561"/>
            <a:ext cx="182567" cy="158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" name="TextBox 58"/>
          <p:cNvSpPr txBox="1"/>
          <p:nvPr/>
        </p:nvSpPr>
        <p:spPr>
          <a:xfrm>
            <a:off x="2721157" y="4740844"/>
            <a:ext cx="514564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ko-KR" sz="1200" b="1" dirty="0" smtClean="0"/>
              <a:t>6 Cyl</a:t>
            </a:r>
          </a:p>
          <a:p>
            <a:pPr algn="ctr"/>
            <a:r>
              <a:rPr lang="en-US" altLang="ko-KR" sz="1200" b="1" dirty="0" smtClean="0"/>
              <a:t>Engine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4042881" y="3022632"/>
            <a:ext cx="22452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/>
              <a:t>System Design Alternative 1</a:t>
            </a:r>
            <a:endParaRPr lang="ko-KR" altLang="en-US" sz="1200" b="1" dirty="0"/>
          </a:p>
        </p:txBody>
      </p:sp>
      <p:sp>
        <p:nvSpPr>
          <p:cNvPr id="181" name="원통 180"/>
          <p:cNvSpPr/>
          <p:nvPr/>
        </p:nvSpPr>
        <p:spPr bwMode="auto">
          <a:xfrm>
            <a:off x="446031" y="4811769"/>
            <a:ext cx="1350981" cy="1277955"/>
          </a:xfrm>
          <a:prstGeom prst="can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7" name="그룹 433"/>
          <p:cNvGrpSpPr/>
          <p:nvPr/>
        </p:nvGrpSpPr>
        <p:grpSpPr>
          <a:xfrm>
            <a:off x="592083" y="5249925"/>
            <a:ext cx="1095390" cy="693747"/>
            <a:chOff x="957213" y="4633929"/>
            <a:chExt cx="1570059" cy="1022364"/>
          </a:xfrm>
        </p:grpSpPr>
        <p:grpSp>
          <p:nvGrpSpPr>
            <p:cNvPr id="8" name="그룹 181"/>
            <p:cNvGrpSpPr/>
            <p:nvPr/>
          </p:nvGrpSpPr>
          <p:grpSpPr>
            <a:xfrm>
              <a:off x="957213" y="4633929"/>
              <a:ext cx="474669" cy="292104"/>
              <a:chOff x="1103266" y="1936960"/>
              <a:chExt cx="1089282" cy="579215"/>
            </a:xfrm>
          </p:grpSpPr>
          <p:sp>
            <p:nvSpPr>
              <p:cNvPr id="183" name="직사각형 182"/>
              <p:cNvSpPr/>
              <p:nvPr/>
            </p:nvSpPr>
            <p:spPr bwMode="auto">
              <a:xfrm>
                <a:off x="1103266" y="1936960"/>
                <a:ext cx="1089282" cy="579215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5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4" name="Rectangle 4"/>
              <p:cNvSpPr>
                <a:spLocks noChangeArrowheads="1"/>
              </p:cNvSpPr>
              <p:nvPr/>
            </p:nvSpPr>
            <p:spPr bwMode="auto">
              <a:xfrm>
                <a:off x="1814634" y="2416932"/>
                <a:ext cx="230103" cy="58213"/>
              </a:xfrm>
              <a:prstGeom prst="rect">
                <a:avLst/>
              </a:prstGeom>
              <a:solidFill>
                <a:srgbClr val="99CCFF"/>
              </a:solidFill>
              <a:ln w="3175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굴림" pitchFamily="50" charset="-127"/>
                  </a:rPr>
                  <a:t>output</a:t>
                </a:r>
              </a:p>
            </p:txBody>
          </p:sp>
          <p:sp>
            <p:nvSpPr>
              <p:cNvPr id="185" name="Rectangle 5"/>
              <p:cNvSpPr>
                <a:spLocks noChangeArrowheads="1"/>
              </p:cNvSpPr>
              <p:nvPr/>
            </p:nvSpPr>
            <p:spPr bwMode="auto">
              <a:xfrm>
                <a:off x="1149083" y="2084384"/>
                <a:ext cx="198716" cy="87685"/>
              </a:xfrm>
              <a:prstGeom prst="rect">
                <a:avLst/>
              </a:prstGeom>
              <a:solidFill>
                <a:srgbClr val="99CCFF"/>
              </a:solidFill>
              <a:ln w="3175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1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굴림" pitchFamily="50" charset="-127"/>
                    <a:sym typeface="Symbol" pitchFamily="18" charset="2"/>
                  </a:rPr>
                  <a:t>External </a:t>
                </a:r>
              </a:p>
              <a:p>
                <a:pPr algn="ctr" eaLnBrk="0" hangingPunct="0"/>
                <a:r>
                  <a:rPr lang="en-US" altLang="ko-KR" sz="1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굴림" pitchFamily="50" charset="-127"/>
                    <a:sym typeface="Symbol" pitchFamily="18" charset="2"/>
                  </a:rPr>
                  <a:t>Transition</a:t>
                </a:r>
                <a:endParaRPr lang="en-US" altLang="ko-KR" sz="100" baseline="-25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굴림" pitchFamily="50" charset="-127"/>
                </a:endParaRPr>
              </a:p>
            </p:txBody>
          </p:sp>
          <p:sp>
            <p:nvSpPr>
              <p:cNvPr id="186" name="Rectangle 7"/>
              <p:cNvSpPr>
                <a:spLocks noChangeArrowheads="1"/>
              </p:cNvSpPr>
              <p:nvPr/>
            </p:nvSpPr>
            <p:spPr bwMode="auto">
              <a:xfrm>
                <a:off x="1513309" y="2333249"/>
                <a:ext cx="286440" cy="75314"/>
              </a:xfrm>
              <a:prstGeom prst="rect">
                <a:avLst/>
              </a:prstGeom>
              <a:solidFill>
                <a:srgbClr val="99CCFF"/>
              </a:solidFill>
              <a:ln w="3175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굴림" pitchFamily="50" charset="-127"/>
                  </a:rPr>
                  <a:t>time advance</a:t>
                </a:r>
              </a:p>
            </p:txBody>
          </p:sp>
          <p:sp>
            <p:nvSpPr>
              <p:cNvPr id="187" name="모서리가 둥근 직사각형 186"/>
              <p:cNvSpPr/>
              <p:nvPr/>
            </p:nvSpPr>
            <p:spPr bwMode="auto">
              <a:xfrm>
                <a:off x="1408210" y="1973413"/>
                <a:ext cx="496638" cy="309626"/>
              </a:xfrm>
              <a:prstGeom prst="roundRect">
                <a:avLst>
                  <a:gd name="adj" fmla="val 12802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5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8" name="타원 187"/>
              <p:cNvSpPr/>
              <p:nvPr/>
            </p:nvSpPr>
            <p:spPr bwMode="auto">
              <a:xfrm>
                <a:off x="1462530" y="2073833"/>
                <a:ext cx="69839" cy="7531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00" b="0" i="0" u="none" strike="noStrike" cap="none" normalizeH="0" baseline="0" dirty="0" smtClean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latin typeface="Arial" charset="0"/>
                  </a:rPr>
                  <a:t>State</a:t>
                </a:r>
                <a:endParaRPr kumimoji="0" lang="ko-KR" altLang="en-US" sz="1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9" name="타원 188"/>
              <p:cNvSpPr/>
              <p:nvPr/>
            </p:nvSpPr>
            <p:spPr bwMode="auto">
              <a:xfrm>
                <a:off x="1532370" y="2174252"/>
                <a:ext cx="69839" cy="7531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00" b="0" i="0" u="none" strike="noStrike" cap="none" normalizeH="0" baseline="0" dirty="0" smtClean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latin typeface="Arial" charset="0"/>
                  </a:rPr>
                  <a:t>State</a:t>
                </a:r>
                <a:endParaRPr kumimoji="0" lang="ko-KR" altLang="en-US" sz="1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0" name="타원 189"/>
              <p:cNvSpPr/>
              <p:nvPr/>
            </p:nvSpPr>
            <p:spPr bwMode="auto">
              <a:xfrm>
                <a:off x="1571170" y="1998518"/>
                <a:ext cx="69839" cy="7531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00" b="0" i="0" u="none" strike="noStrike" cap="none" normalizeH="0" baseline="0" dirty="0" smtClean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latin typeface="Arial" charset="0"/>
                  </a:rPr>
                  <a:t>State</a:t>
                </a:r>
                <a:endParaRPr kumimoji="0" lang="ko-KR" altLang="en-US" sz="1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1" name="타원 190"/>
              <p:cNvSpPr/>
              <p:nvPr/>
            </p:nvSpPr>
            <p:spPr bwMode="auto">
              <a:xfrm>
                <a:off x="1633249" y="2090569"/>
                <a:ext cx="69839" cy="7531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00" b="0" i="0" u="none" strike="noStrike" cap="none" normalizeH="0" baseline="0" dirty="0" smtClean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latin typeface="Arial" charset="0"/>
                  </a:rPr>
                  <a:t>State</a:t>
                </a:r>
                <a:endParaRPr kumimoji="0" lang="ko-KR" altLang="en-US" sz="1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2" name="타원 191"/>
              <p:cNvSpPr/>
              <p:nvPr/>
            </p:nvSpPr>
            <p:spPr bwMode="auto">
              <a:xfrm>
                <a:off x="1679810" y="2190988"/>
                <a:ext cx="69839" cy="7531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00" b="0" i="0" u="none" strike="noStrike" cap="none" normalizeH="0" baseline="0" dirty="0" smtClean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latin typeface="Arial" charset="0"/>
                  </a:rPr>
                  <a:t>State</a:t>
                </a:r>
                <a:endParaRPr kumimoji="0" lang="ko-KR" altLang="en-US" sz="1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3" name="타원 192"/>
              <p:cNvSpPr/>
              <p:nvPr/>
            </p:nvSpPr>
            <p:spPr bwMode="auto">
              <a:xfrm>
                <a:off x="1734129" y="2006886"/>
                <a:ext cx="69839" cy="7531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00" b="0" i="0" u="none" strike="noStrike" cap="none" normalizeH="0" baseline="0" dirty="0" smtClean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latin typeface="Arial" charset="0"/>
                  </a:rPr>
                  <a:t>State</a:t>
                </a:r>
                <a:endParaRPr kumimoji="0" lang="ko-KR" altLang="en-US" sz="1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4" name="타원 193"/>
              <p:cNvSpPr/>
              <p:nvPr/>
            </p:nvSpPr>
            <p:spPr bwMode="auto">
              <a:xfrm>
                <a:off x="1772929" y="2124043"/>
                <a:ext cx="69839" cy="7531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00" b="0" i="0" u="none" strike="noStrike" cap="none" normalizeH="0" baseline="0" dirty="0" smtClean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latin typeface="Arial" charset="0"/>
                  </a:rPr>
                  <a:t>State</a:t>
                </a:r>
                <a:endParaRPr kumimoji="0" lang="ko-KR" altLang="en-US" sz="1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95" name="직선 화살표 연결선 194"/>
              <p:cNvCxnSpPr>
                <a:stCxn id="188" idx="7"/>
                <a:endCxn id="190" idx="2"/>
              </p:cNvCxnSpPr>
              <p:nvPr/>
            </p:nvCxnSpPr>
            <p:spPr bwMode="auto">
              <a:xfrm rot="5400000" flipH="1" flipV="1">
                <a:off x="1522312" y="2036005"/>
                <a:ext cx="48687" cy="49028"/>
              </a:xfrm>
              <a:prstGeom prst="straightConnector1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6" name="직선 화살표 연결선 195"/>
              <p:cNvCxnSpPr>
                <a:stCxn id="190" idx="5"/>
                <a:endCxn id="191" idx="0"/>
              </p:cNvCxnSpPr>
              <p:nvPr/>
            </p:nvCxnSpPr>
            <p:spPr bwMode="auto">
              <a:xfrm rot="16200000" flipH="1">
                <a:off x="1635593" y="2057992"/>
                <a:ext cx="27766" cy="37388"/>
              </a:xfrm>
              <a:prstGeom prst="straightConnector1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7" name="직선 화살표 연결선 196"/>
              <p:cNvCxnSpPr>
                <a:stCxn id="190" idx="6"/>
                <a:endCxn id="193" idx="2"/>
              </p:cNvCxnSpPr>
              <p:nvPr/>
            </p:nvCxnSpPr>
            <p:spPr bwMode="auto">
              <a:xfrm>
                <a:off x="1641010" y="2036176"/>
                <a:ext cx="93120" cy="8368"/>
              </a:xfrm>
              <a:prstGeom prst="straightConnector1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8" name="직선 화살표 연결선 197"/>
              <p:cNvCxnSpPr>
                <a:stCxn id="191" idx="5"/>
                <a:endCxn id="192" idx="0"/>
              </p:cNvCxnSpPr>
              <p:nvPr/>
            </p:nvCxnSpPr>
            <p:spPr bwMode="auto">
              <a:xfrm rot="16200000" flipH="1">
                <a:off x="1685728" y="2161987"/>
                <a:ext cx="36134" cy="21868"/>
              </a:xfrm>
              <a:prstGeom prst="straightConnector1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9" name="직선 화살표 연결선 198"/>
              <p:cNvCxnSpPr>
                <a:stCxn id="194" idx="3"/>
                <a:endCxn id="192" idx="7"/>
              </p:cNvCxnSpPr>
              <p:nvPr/>
            </p:nvCxnSpPr>
            <p:spPr bwMode="auto">
              <a:xfrm rot="5400000">
                <a:off x="1754444" y="2173305"/>
                <a:ext cx="13691" cy="43736"/>
              </a:xfrm>
              <a:prstGeom prst="straightConnector1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0" name="직선 화살표 연결선 199"/>
              <p:cNvCxnSpPr>
                <a:stCxn id="193" idx="5"/>
                <a:endCxn id="194" idx="0"/>
              </p:cNvCxnSpPr>
              <p:nvPr/>
            </p:nvCxnSpPr>
            <p:spPr bwMode="auto">
              <a:xfrm rot="16200000" flipH="1">
                <a:off x="1774360" y="2090553"/>
                <a:ext cx="52871" cy="14108"/>
              </a:xfrm>
              <a:prstGeom prst="straightConnector1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1" name="직선 화살표 연결선 200"/>
              <p:cNvCxnSpPr>
                <a:stCxn id="188" idx="6"/>
                <a:endCxn id="191" idx="2"/>
              </p:cNvCxnSpPr>
              <p:nvPr/>
            </p:nvCxnSpPr>
            <p:spPr bwMode="auto">
              <a:xfrm>
                <a:off x="1532370" y="2111490"/>
                <a:ext cx="100880" cy="16736"/>
              </a:xfrm>
              <a:prstGeom prst="straightConnector1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2" name="직선 화살표 연결선 201"/>
              <p:cNvCxnSpPr>
                <a:stCxn id="189" idx="6"/>
                <a:endCxn id="192" idx="2"/>
              </p:cNvCxnSpPr>
              <p:nvPr/>
            </p:nvCxnSpPr>
            <p:spPr bwMode="auto">
              <a:xfrm>
                <a:off x="1602210" y="2211909"/>
                <a:ext cx="77600" cy="16736"/>
              </a:xfrm>
              <a:prstGeom prst="straightConnector1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3" name="직선 화살표 연결선 202"/>
              <p:cNvCxnSpPr>
                <a:stCxn id="189" idx="1"/>
                <a:endCxn id="188" idx="4"/>
              </p:cNvCxnSpPr>
              <p:nvPr/>
            </p:nvCxnSpPr>
            <p:spPr bwMode="auto">
              <a:xfrm rot="16200000" flipV="1">
                <a:off x="1501957" y="2144641"/>
                <a:ext cx="36134" cy="45147"/>
              </a:xfrm>
              <a:prstGeom prst="straightConnector1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04" name="Rectangle 5"/>
              <p:cNvSpPr>
                <a:spLocks noChangeArrowheads="1"/>
              </p:cNvSpPr>
              <p:nvPr/>
            </p:nvSpPr>
            <p:spPr bwMode="auto">
              <a:xfrm>
                <a:off x="1959131" y="2084384"/>
                <a:ext cx="186239" cy="87685"/>
              </a:xfrm>
              <a:prstGeom prst="rect">
                <a:avLst/>
              </a:prstGeom>
              <a:solidFill>
                <a:srgbClr val="99CCFF"/>
              </a:solidFill>
              <a:ln w="3175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1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굴림" pitchFamily="50" charset="-127"/>
                    <a:sym typeface="Symbol" pitchFamily="18" charset="2"/>
                  </a:rPr>
                  <a:t>Internal </a:t>
                </a:r>
              </a:p>
              <a:p>
                <a:pPr algn="ctr" eaLnBrk="0" hangingPunct="0"/>
                <a:r>
                  <a:rPr lang="en-US" altLang="ko-KR" sz="1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굴림" pitchFamily="50" charset="-127"/>
                    <a:sym typeface="Symbol" pitchFamily="18" charset="2"/>
                  </a:rPr>
                  <a:t>Transition</a:t>
                </a:r>
                <a:endParaRPr lang="en-US" altLang="ko-KR" sz="100" baseline="-25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굴림" pitchFamily="50" charset="-127"/>
                </a:endParaRPr>
              </a:p>
            </p:txBody>
          </p:sp>
          <p:cxnSp>
            <p:nvCxnSpPr>
              <p:cNvPr id="205" name="직선 화살표 연결선 204"/>
              <p:cNvCxnSpPr>
                <a:stCxn id="185" idx="3"/>
                <a:endCxn id="187" idx="1"/>
              </p:cNvCxnSpPr>
              <p:nvPr/>
            </p:nvCxnSpPr>
            <p:spPr bwMode="auto">
              <a:xfrm>
                <a:off x="1347799" y="2128227"/>
                <a:ext cx="60412" cy="526"/>
              </a:xfrm>
              <a:prstGeom prst="straightConnector1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6" name="직선 화살표 연결선 205"/>
              <p:cNvCxnSpPr>
                <a:stCxn id="204" idx="1"/>
                <a:endCxn id="187" idx="3"/>
              </p:cNvCxnSpPr>
              <p:nvPr/>
            </p:nvCxnSpPr>
            <p:spPr bwMode="auto">
              <a:xfrm rot="10800000">
                <a:off x="1904848" y="2128227"/>
                <a:ext cx="54282" cy="526"/>
              </a:xfrm>
              <a:prstGeom prst="straightConnector1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7" name="직선 화살표 연결선 206"/>
              <p:cNvCxnSpPr>
                <a:stCxn id="187" idx="2"/>
                <a:endCxn id="186" idx="0"/>
              </p:cNvCxnSpPr>
              <p:nvPr/>
            </p:nvCxnSpPr>
            <p:spPr bwMode="auto">
              <a:xfrm rot="5400000">
                <a:off x="1631424" y="2308157"/>
                <a:ext cx="50210" cy="338"/>
              </a:xfrm>
              <a:prstGeom prst="straightConnector1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8" name="Shape 207"/>
              <p:cNvCxnSpPr>
                <a:stCxn id="186" idx="3"/>
                <a:endCxn id="204" idx="2"/>
              </p:cNvCxnSpPr>
              <p:nvPr/>
            </p:nvCxnSpPr>
            <p:spPr bwMode="auto">
              <a:xfrm flipV="1">
                <a:off x="1799750" y="2172069"/>
                <a:ext cx="252501" cy="198837"/>
              </a:xfrm>
              <a:prstGeom prst="bentConnector2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9" name="Shape 208"/>
              <p:cNvCxnSpPr>
                <a:stCxn id="186" idx="3"/>
                <a:endCxn id="184" idx="0"/>
              </p:cNvCxnSpPr>
              <p:nvPr/>
            </p:nvCxnSpPr>
            <p:spPr bwMode="auto">
              <a:xfrm>
                <a:off x="1799750" y="2370906"/>
                <a:ext cx="129936" cy="46026"/>
              </a:xfrm>
              <a:prstGeom prst="bentConnector2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9" name="그룹 209"/>
            <p:cNvGrpSpPr/>
            <p:nvPr/>
          </p:nvGrpSpPr>
          <p:grpSpPr>
            <a:xfrm>
              <a:off x="1504908" y="4633929"/>
              <a:ext cx="474669" cy="292104"/>
              <a:chOff x="1103266" y="1936960"/>
              <a:chExt cx="1089282" cy="579215"/>
            </a:xfrm>
          </p:grpSpPr>
          <p:sp>
            <p:nvSpPr>
              <p:cNvPr id="211" name="직사각형 210"/>
              <p:cNvSpPr/>
              <p:nvPr/>
            </p:nvSpPr>
            <p:spPr bwMode="auto">
              <a:xfrm>
                <a:off x="1103266" y="1936960"/>
                <a:ext cx="1089282" cy="579215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5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2" name="Rectangle 4"/>
              <p:cNvSpPr>
                <a:spLocks noChangeArrowheads="1"/>
              </p:cNvSpPr>
              <p:nvPr/>
            </p:nvSpPr>
            <p:spPr bwMode="auto">
              <a:xfrm>
                <a:off x="1814634" y="2416932"/>
                <a:ext cx="230103" cy="58213"/>
              </a:xfrm>
              <a:prstGeom prst="rect">
                <a:avLst/>
              </a:prstGeom>
              <a:solidFill>
                <a:srgbClr val="99CCFF"/>
              </a:solidFill>
              <a:ln w="3175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굴림" pitchFamily="50" charset="-127"/>
                  </a:rPr>
                  <a:t>output</a:t>
                </a:r>
              </a:p>
            </p:txBody>
          </p:sp>
          <p:sp>
            <p:nvSpPr>
              <p:cNvPr id="213" name="Rectangle 5"/>
              <p:cNvSpPr>
                <a:spLocks noChangeArrowheads="1"/>
              </p:cNvSpPr>
              <p:nvPr/>
            </p:nvSpPr>
            <p:spPr bwMode="auto">
              <a:xfrm>
                <a:off x="1149083" y="2084384"/>
                <a:ext cx="198716" cy="87685"/>
              </a:xfrm>
              <a:prstGeom prst="rect">
                <a:avLst/>
              </a:prstGeom>
              <a:solidFill>
                <a:srgbClr val="99CCFF"/>
              </a:solidFill>
              <a:ln w="3175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1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굴림" pitchFamily="50" charset="-127"/>
                    <a:sym typeface="Symbol" pitchFamily="18" charset="2"/>
                  </a:rPr>
                  <a:t>External </a:t>
                </a:r>
              </a:p>
              <a:p>
                <a:pPr algn="ctr" eaLnBrk="0" hangingPunct="0"/>
                <a:r>
                  <a:rPr lang="en-US" altLang="ko-KR" sz="1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굴림" pitchFamily="50" charset="-127"/>
                    <a:sym typeface="Symbol" pitchFamily="18" charset="2"/>
                  </a:rPr>
                  <a:t>Transition</a:t>
                </a:r>
                <a:endParaRPr lang="en-US" altLang="ko-KR" sz="100" baseline="-25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굴림" pitchFamily="50" charset="-127"/>
                </a:endParaRPr>
              </a:p>
            </p:txBody>
          </p:sp>
          <p:sp>
            <p:nvSpPr>
              <p:cNvPr id="214" name="Rectangle 7"/>
              <p:cNvSpPr>
                <a:spLocks noChangeArrowheads="1"/>
              </p:cNvSpPr>
              <p:nvPr/>
            </p:nvSpPr>
            <p:spPr bwMode="auto">
              <a:xfrm>
                <a:off x="1513309" y="2333249"/>
                <a:ext cx="286440" cy="75314"/>
              </a:xfrm>
              <a:prstGeom prst="rect">
                <a:avLst/>
              </a:prstGeom>
              <a:solidFill>
                <a:srgbClr val="99CCFF"/>
              </a:solidFill>
              <a:ln w="3175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굴림" pitchFamily="50" charset="-127"/>
                  </a:rPr>
                  <a:t>time advance</a:t>
                </a:r>
              </a:p>
            </p:txBody>
          </p:sp>
          <p:sp>
            <p:nvSpPr>
              <p:cNvPr id="215" name="모서리가 둥근 직사각형 214"/>
              <p:cNvSpPr/>
              <p:nvPr/>
            </p:nvSpPr>
            <p:spPr bwMode="auto">
              <a:xfrm>
                <a:off x="1408210" y="1973413"/>
                <a:ext cx="496638" cy="309626"/>
              </a:xfrm>
              <a:prstGeom prst="roundRect">
                <a:avLst>
                  <a:gd name="adj" fmla="val 12802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5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6" name="타원 215"/>
              <p:cNvSpPr/>
              <p:nvPr/>
            </p:nvSpPr>
            <p:spPr bwMode="auto">
              <a:xfrm>
                <a:off x="1462530" y="2073833"/>
                <a:ext cx="69839" cy="7531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00" b="0" i="0" u="none" strike="noStrike" cap="none" normalizeH="0" baseline="0" dirty="0" smtClean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latin typeface="Arial" charset="0"/>
                  </a:rPr>
                  <a:t>State</a:t>
                </a:r>
                <a:endParaRPr kumimoji="0" lang="ko-KR" altLang="en-US" sz="1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7" name="타원 216"/>
              <p:cNvSpPr/>
              <p:nvPr/>
            </p:nvSpPr>
            <p:spPr bwMode="auto">
              <a:xfrm>
                <a:off x="1532370" y="2174252"/>
                <a:ext cx="69839" cy="7531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00" b="0" i="0" u="none" strike="noStrike" cap="none" normalizeH="0" baseline="0" dirty="0" smtClean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latin typeface="Arial" charset="0"/>
                  </a:rPr>
                  <a:t>State</a:t>
                </a:r>
                <a:endParaRPr kumimoji="0" lang="ko-KR" altLang="en-US" sz="1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8" name="타원 217"/>
              <p:cNvSpPr/>
              <p:nvPr/>
            </p:nvSpPr>
            <p:spPr bwMode="auto">
              <a:xfrm>
                <a:off x="1571170" y="1998518"/>
                <a:ext cx="69839" cy="7531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00" b="0" i="0" u="none" strike="noStrike" cap="none" normalizeH="0" baseline="0" dirty="0" smtClean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latin typeface="Arial" charset="0"/>
                  </a:rPr>
                  <a:t>State</a:t>
                </a:r>
                <a:endParaRPr kumimoji="0" lang="ko-KR" altLang="en-US" sz="1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9" name="타원 218"/>
              <p:cNvSpPr/>
              <p:nvPr/>
            </p:nvSpPr>
            <p:spPr bwMode="auto">
              <a:xfrm>
                <a:off x="1633249" y="2090569"/>
                <a:ext cx="69839" cy="7531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00" b="0" i="0" u="none" strike="noStrike" cap="none" normalizeH="0" baseline="0" dirty="0" smtClean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latin typeface="Arial" charset="0"/>
                  </a:rPr>
                  <a:t>State</a:t>
                </a:r>
                <a:endParaRPr kumimoji="0" lang="ko-KR" altLang="en-US" sz="1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0" name="타원 219"/>
              <p:cNvSpPr/>
              <p:nvPr/>
            </p:nvSpPr>
            <p:spPr bwMode="auto">
              <a:xfrm>
                <a:off x="1679810" y="2190988"/>
                <a:ext cx="69839" cy="7531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00" b="0" i="0" u="none" strike="noStrike" cap="none" normalizeH="0" baseline="0" dirty="0" smtClean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latin typeface="Arial" charset="0"/>
                  </a:rPr>
                  <a:t>State</a:t>
                </a:r>
                <a:endParaRPr kumimoji="0" lang="ko-KR" altLang="en-US" sz="1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1" name="타원 220"/>
              <p:cNvSpPr/>
              <p:nvPr/>
            </p:nvSpPr>
            <p:spPr bwMode="auto">
              <a:xfrm>
                <a:off x="1734129" y="2006886"/>
                <a:ext cx="69839" cy="7531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00" b="0" i="0" u="none" strike="noStrike" cap="none" normalizeH="0" baseline="0" dirty="0" smtClean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latin typeface="Arial" charset="0"/>
                  </a:rPr>
                  <a:t>State</a:t>
                </a:r>
                <a:endParaRPr kumimoji="0" lang="ko-KR" altLang="en-US" sz="1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2" name="타원 221"/>
              <p:cNvSpPr/>
              <p:nvPr/>
            </p:nvSpPr>
            <p:spPr bwMode="auto">
              <a:xfrm>
                <a:off x="1772929" y="2124043"/>
                <a:ext cx="69839" cy="7531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00" b="0" i="0" u="none" strike="noStrike" cap="none" normalizeH="0" baseline="0" dirty="0" smtClean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latin typeface="Arial" charset="0"/>
                  </a:rPr>
                  <a:t>State</a:t>
                </a:r>
                <a:endParaRPr kumimoji="0" lang="ko-KR" altLang="en-US" sz="1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223" name="직선 화살표 연결선 222"/>
              <p:cNvCxnSpPr>
                <a:stCxn id="216" idx="7"/>
                <a:endCxn id="218" idx="2"/>
              </p:cNvCxnSpPr>
              <p:nvPr/>
            </p:nvCxnSpPr>
            <p:spPr bwMode="auto">
              <a:xfrm rot="5400000" flipH="1" flipV="1">
                <a:off x="1522312" y="2036005"/>
                <a:ext cx="48687" cy="49028"/>
              </a:xfrm>
              <a:prstGeom prst="straightConnector1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4" name="직선 화살표 연결선 223"/>
              <p:cNvCxnSpPr>
                <a:stCxn id="218" idx="5"/>
                <a:endCxn id="219" idx="0"/>
              </p:cNvCxnSpPr>
              <p:nvPr/>
            </p:nvCxnSpPr>
            <p:spPr bwMode="auto">
              <a:xfrm rot="16200000" flipH="1">
                <a:off x="1635593" y="2057992"/>
                <a:ext cx="27766" cy="37388"/>
              </a:xfrm>
              <a:prstGeom prst="straightConnector1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5" name="직선 화살표 연결선 224"/>
              <p:cNvCxnSpPr>
                <a:stCxn id="218" idx="6"/>
                <a:endCxn id="221" idx="2"/>
              </p:cNvCxnSpPr>
              <p:nvPr/>
            </p:nvCxnSpPr>
            <p:spPr bwMode="auto">
              <a:xfrm>
                <a:off x="1641010" y="2036176"/>
                <a:ext cx="93120" cy="8368"/>
              </a:xfrm>
              <a:prstGeom prst="straightConnector1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6" name="직선 화살표 연결선 225"/>
              <p:cNvCxnSpPr>
                <a:stCxn id="219" idx="5"/>
                <a:endCxn id="220" idx="0"/>
              </p:cNvCxnSpPr>
              <p:nvPr/>
            </p:nvCxnSpPr>
            <p:spPr bwMode="auto">
              <a:xfrm rot="16200000" flipH="1">
                <a:off x="1685728" y="2161987"/>
                <a:ext cx="36134" cy="21868"/>
              </a:xfrm>
              <a:prstGeom prst="straightConnector1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7" name="직선 화살표 연결선 226"/>
              <p:cNvCxnSpPr>
                <a:stCxn id="222" idx="3"/>
                <a:endCxn id="220" idx="7"/>
              </p:cNvCxnSpPr>
              <p:nvPr/>
            </p:nvCxnSpPr>
            <p:spPr bwMode="auto">
              <a:xfrm rot="5400000">
                <a:off x="1754444" y="2173305"/>
                <a:ext cx="13691" cy="43736"/>
              </a:xfrm>
              <a:prstGeom prst="straightConnector1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8" name="직선 화살표 연결선 227"/>
              <p:cNvCxnSpPr>
                <a:stCxn id="221" idx="5"/>
                <a:endCxn id="222" idx="0"/>
              </p:cNvCxnSpPr>
              <p:nvPr/>
            </p:nvCxnSpPr>
            <p:spPr bwMode="auto">
              <a:xfrm rot="16200000" flipH="1">
                <a:off x="1774360" y="2090553"/>
                <a:ext cx="52871" cy="14108"/>
              </a:xfrm>
              <a:prstGeom prst="straightConnector1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9" name="직선 화살표 연결선 228"/>
              <p:cNvCxnSpPr>
                <a:stCxn id="216" idx="6"/>
                <a:endCxn id="219" idx="2"/>
              </p:cNvCxnSpPr>
              <p:nvPr/>
            </p:nvCxnSpPr>
            <p:spPr bwMode="auto">
              <a:xfrm>
                <a:off x="1532370" y="2111490"/>
                <a:ext cx="100880" cy="16736"/>
              </a:xfrm>
              <a:prstGeom prst="straightConnector1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0" name="직선 화살표 연결선 229"/>
              <p:cNvCxnSpPr>
                <a:stCxn id="217" idx="6"/>
                <a:endCxn id="220" idx="2"/>
              </p:cNvCxnSpPr>
              <p:nvPr/>
            </p:nvCxnSpPr>
            <p:spPr bwMode="auto">
              <a:xfrm>
                <a:off x="1602210" y="2211909"/>
                <a:ext cx="77600" cy="16736"/>
              </a:xfrm>
              <a:prstGeom prst="straightConnector1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1" name="직선 화살표 연결선 230"/>
              <p:cNvCxnSpPr>
                <a:stCxn id="217" idx="1"/>
                <a:endCxn id="216" idx="4"/>
              </p:cNvCxnSpPr>
              <p:nvPr/>
            </p:nvCxnSpPr>
            <p:spPr bwMode="auto">
              <a:xfrm rot="16200000" flipV="1">
                <a:off x="1501957" y="2144641"/>
                <a:ext cx="36134" cy="45147"/>
              </a:xfrm>
              <a:prstGeom prst="straightConnector1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32" name="Rectangle 5"/>
              <p:cNvSpPr>
                <a:spLocks noChangeArrowheads="1"/>
              </p:cNvSpPr>
              <p:nvPr/>
            </p:nvSpPr>
            <p:spPr bwMode="auto">
              <a:xfrm>
                <a:off x="1959131" y="2084384"/>
                <a:ext cx="186239" cy="87685"/>
              </a:xfrm>
              <a:prstGeom prst="rect">
                <a:avLst/>
              </a:prstGeom>
              <a:solidFill>
                <a:srgbClr val="99CCFF"/>
              </a:solidFill>
              <a:ln w="3175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1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굴림" pitchFamily="50" charset="-127"/>
                    <a:sym typeface="Symbol" pitchFamily="18" charset="2"/>
                  </a:rPr>
                  <a:t>Internal </a:t>
                </a:r>
              </a:p>
              <a:p>
                <a:pPr algn="ctr" eaLnBrk="0" hangingPunct="0"/>
                <a:r>
                  <a:rPr lang="en-US" altLang="ko-KR" sz="1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굴림" pitchFamily="50" charset="-127"/>
                    <a:sym typeface="Symbol" pitchFamily="18" charset="2"/>
                  </a:rPr>
                  <a:t>Transition</a:t>
                </a:r>
                <a:endParaRPr lang="en-US" altLang="ko-KR" sz="100" baseline="-25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굴림" pitchFamily="50" charset="-127"/>
                </a:endParaRPr>
              </a:p>
            </p:txBody>
          </p:sp>
          <p:cxnSp>
            <p:nvCxnSpPr>
              <p:cNvPr id="233" name="직선 화살표 연결선 232"/>
              <p:cNvCxnSpPr>
                <a:stCxn id="213" idx="3"/>
                <a:endCxn id="215" idx="1"/>
              </p:cNvCxnSpPr>
              <p:nvPr/>
            </p:nvCxnSpPr>
            <p:spPr bwMode="auto">
              <a:xfrm>
                <a:off x="1347799" y="2128227"/>
                <a:ext cx="60412" cy="526"/>
              </a:xfrm>
              <a:prstGeom prst="straightConnector1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4" name="직선 화살표 연결선 233"/>
              <p:cNvCxnSpPr>
                <a:stCxn id="232" idx="1"/>
                <a:endCxn id="215" idx="3"/>
              </p:cNvCxnSpPr>
              <p:nvPr/>
            </p:nvCxnSpPr>
            <p:spPr bwMode="auto">
              <a:xfrm rot="10800000">
                <a:off x="1904848" y="2128227"/>
                <a:ext cx="54282" cy="526"/>
              </a:xfrm>
              <a:prstGeom prst="straightConnector1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5" name="직선 화살표 연결선 234"/>
              <p:cNvCxnSpPr>
                <a:stCxn id="215" idx="2"/>
                <a:endCxn id="214" idx="0"/>
              </p:cNvCxnSpPr>
              <p:nvPr/>
            </p:nvCxnSpPr>
            <p:spPr bwMode="auto">
              <a:xfrm rot="5400000">
                <a:off x="1631424" y="2308157"/>
                <a:ext cx="50210" cy="338"/>
              </a:xfrm>
              <a:prstGeom prst="straightConnector1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6" name="Shape 235"/>
              <p:cNvCxnSpPr>
                <a:stCxn id="214" idx="3"/>
                <a:endCxn id="232" idx="2"/>
              </p:cNvCxnSpPr>
              <p:nvPr/>
            </p:nvCxnSpPr>
            <p:spPr bwMode="auto">
              <a:xfrm flipV="1">
                <a:off x="1799750" y="2172069"/>
                <a:ext cx="252501" cy="198837"/>
              </a:xfrm>
              <a:prstGeom prst="bentConnector2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7" name="Shape 236"/>
              <p:cNvCxnSpPr>
                <a:stCxn id="214" idx="3"/>
                <a:endCxn id="212" idx="0"/>
              </p:cNvCxnSpPr>
              <p:nvPr/>
            </p:nvCxnSpPr>
            <p:spPr bwMode="auto">
              <a:xfrm>
                <a:off x="1799750" y="2370906"/>
                <a:ext cx="129936" cy="46026"/>
              </a:xfrm>
              <a:prstGeom prst="bentConnector2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0" name="그룹 237"/>
            <p:cNvGrpSpPr/>
            <p:nvPr/>
          </p:nvGrpSpPr>
          <p:grpSpPr>
            <a:xfrm>
              <a:off x="2052603" y="4633929"/>
              <a:ext cx="474669" cy="292104"/>
              <a:chOff x="1103266" y="1936960"/>
              <a:chExt cx="1089282" cy="579215"/>
            </a:xfrm>
          </p:grpSpPr>
          <p:sp>
            <p:nvSpPr>
              <p:cNvPr id="239" name="직사각형 238"/>
              <p:cNvSpPr/>
              <p:nvPr/>
            </p:nvSpPr>
            <p:spPr bwMode="auto">
              <a:xfrm>
                <a:off x="1103266" y="1936960"/>
                <a:ext cx="1089282" cy="579215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5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40" name="Rectangle 4"/>
              <p:cNvSpPr>
                <a:spLocks noChangeArrowheads="1"/>
              </p:cNvSpPr>
              <p:nvPr/>
            </p:nvSpPr>
            <p:spPr bwMode="auto">
              <a:xfrm>
                <a:off x="1814634" y="2416932"/>
                <a:ext cx="230103" cy="58213"/>
              </a:xfrm>
              <a:prstGeom prst="rect">
                <a:avLst/>
              </a:prstGeom>
              <a:solidFill>
                <a:srgbClr val="99CCFF"/>
              </a:solidFill>
              <a:ln w="3175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굴림" pitchFamily="50" charset="-127"/>
                  </a:rPr>
                  <a:t>output</a:t>
                </a:r>
              </a:p>
            </p:txBody>
          </p:sp>
          <p:sp>
            <p:nvSpPr>
              <p:cNvPr id="241" name="Rectangle 5"/>
              <p:cNvSpPr>
                <a:spLocks noChangeArrowheads="1"/>
              </p:cNvSpPr>
              <p:nvPr/>
            </p:nvSpPr>
            <p:spPr bwMode="auto">
              <a:xfrm>
                <a:off x="1149083" y="2084384"/>
                <a:ext cx="198716" cy="87685"/>
              </a:xfrm>
              <a:prstGeom prst="rect">
                <a:avLst/>
              </a:prstGeom>
              <a:solidFill>
                <a:srgbClr val="99CCFF"/>
              </a:solidFill>
              <a:ln w="3175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1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굴림" pitchFamily="50" charset="-127"/>
                    <a:sym typeface="Symbol" pitchFamily="18" charset="2"/>
                  </a:rPr>
                  <a:t>External </a:t>
                </a:r>
              </a:p>
              <a:p>
                <a:pPr algn="ctr" eaLnBrk="0" hangingPunct="0"/>
                <a:r>
                  <a:rPr lang="en-US" altLang="ko-KR" sz="1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굴림" pitchFamily="50" charset="-127"/>
                    <a:sym typeface="Symbol" pitchFamily="18" charset="2"/>
                  </a:rPr>
                  <a:t>Transition</a:t>
                </a:r>
                <a:endParaRPr lang="en-US" altLang="ko-KR" sz="100" baseline="-25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굴림" pitchFamily="50" charset="-127"/>
                </a:endParaRPr>
              </a:p>
            </p:txBody>
          </p:sp>
          <p:sp>
            <p:nvSpPr>
              <p:cNvPr id="242" name="Rectangle 7"/>
              <p:cNvSpPr>
                <a:spLocks noChangeArrowheads="1"/>
              </p:cNvSpPr>
              <p:nvPr/>
            </p:nvSpPr>
            <p:spPr bwMode="auto">
              <a:xfrm>
                <a:off x="1513309" y="2333249"/>
                <a:ext cx="286440" cy="75314"/>
              </a:xfrm>
              <a:prstGeom prst="rect">
                <a:avLst/>
              </a:prstGeom>
              <a:solidFill>
                <a:srgbClr val="99CCFF"/>
              </a:solidFill>
              <a:ln w="3175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굴림" pitchFamily="50" charset="-127"/>
                  </a:rPr>
                  <a:t>time advance</a:t>
                </a:r>
              </a:p>
            </p:txBody>
          </p:sp>
          <p:sp>
            <p:nvSpPr>
              <p:cNvPr id="243" name="모서리가 둥근 직사각형 242"/>
              <p:cNvSpPr/>
              <p:nvPr/>
            </p:nvSpPr>
            <p:spPr bwMode="auto">
              <a:xfrm>
                <a:off x="1408210" y="1973413"/>
                <a:ext cx="496638" cy="309626"/>
              </a:xfrm>
              <a:prstGeom prst="roundRect">
                <a:avLst>
                  <a:gd name="adj" fmla="val 12802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5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44" name="타원 243"/>
              <p:cNvSpPr/>
              <p:nvPr/>
            </p:nvSpPr>
            <p:spPr bwMode="auto">
              <a:xfrm>
                <a:off x="1462530" y="2073833"/>
                <a:ext cx="69839" cy="7531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00" b="0" i="0" u="none" strike="noStrike" cap="none" normalizeH="0" baseline="0" dirty="0" smtClean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latin typeface="Arial" charset="0"/>
                  </a:rPr>
                  <a:t>State</a:t>
                </a:r>
                <a:endParaRPr kumimoji="0" lang="ko-KR" altLang="en-US" sz="1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45" name="타원 244"/>
              <p:cNvSpPr/>
              <p:nvPr/>
            </p:nvSpPr>
            <p:spPr bwMode="auto">
              <a:xfrm>
                <a:off x="1532370" y="2174252"/>
                <a:ext cx="69839" cy="7531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00" b="0" i="0" u="none" strike="noStrike" cap="none" normalizeH="0" baseline="0" dirty="0" smtClean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latin typeface="Arial" charset="0"/>
                  </a:rPr>
                  <a:t>State</a:t>
                </a:r>
                <a:endParaRPr kumimoji="0" lang="ko-KR" altLang="en-US" sz="1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46" name="타원 245"/>
              <p:cNvSpPr/>
              <p:nvPr/>
            </p:nvSpPr>
            <p:spPr bwMode="auto">
              <a:xfrm>
                <a:off x="1571170" y="1998518"/>
                <a:ext cx="69839" cy="7531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00" b="0" i="0" u="none" strike="noStrike" cap="none" normalizeH="0" baseline="0" dirty="0" smtClean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latin typeface="Arial" charset="0"/>
                  </a:rPr>
                  <a:t>State</a:t>
                </a:r>
                <a:endParaRPr kumimoji="0" lang="ko-KR" altLang="en-US" sz="1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47" name="타원 246"/>
              <p:cNvSpPr/>
              <p:nvPr/>
            </p:nvSpPr>
            <p:spPr bwMode="auto">
              <a:xfrm>
                <a:off x="1633249" y="2090569"/>
                <a:ext cx="69839" cy="7531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00" b="0" i="0" u="none" strike="noStrike" cap="none" normalizeH="0" baseline="0" dirty="0" smtClean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latin typeface="Arial" charset="0"/>
                  </a:rPr>
                  <a:t>State</a:t>
                </a:r>
                <a:endParaRPr kumimoji="0" lang="ko-KR" altLang="en-US" sz="1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48" name="타원 247"/>
              <p:cNvSpPr/>
              <p:nvPr/>
            </p:nvSpPr>
            <p:spPr bwMode="auto">
              <a:xfrm>
                <a:off x="1679810" y="2190988"/>
                <a:ext cx="69839" cy="7531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00" b="0" i="0" u="none" strike="noStrike" cap="none" normalizeH="0" baseline="0" dirty="0" smtClean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latin typeface="Arial" charset="0"/>
                  </a:rPr>
                  <a:t>State</a:t>
                </a:r>
                <a:endParaRPr kumimoji="0" lang="ko-KR" altLang="en-US" sz="1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49" name="타원 248"/>
              <p:cNvSpPr/>
              <p:nvPr/>
            </p:nvSpPr>
            <p:spPr bwMode="auto">
              <a:xfrm>
                <a:off x="1734129" y="2006886"/>
                <a:ext cx="69839" cy="7531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00" b="0" i="0" u="none" strike="noStrike" cap="none" normalizeH="0" baseline="0" dirty="0" smtClean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latin typeface="Arial" charset="0"/>
                  </a:rPr>
                  <a:t>State</a:t>
                </a:r>
                <a:endParaRPr kumimoji="0" lang="ko-KR" altLang="en-US" sz="1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0" name="타원 249"/>
              <p:cNvSpPr/>
              <p:nvPr/>
            </p:nvSpPr>
            <p:spPr bwMode="auto">
              <a:xfrm>
                <a:off x="1772929" y="2124043"/>
                <a:ext cx="69839" cy="7531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00" b="0" i="0" u="none" strike="noStrike" cap="none" normalizeH="0" baseline="0" dirty="0" smtClean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latin typeface="Arial" charset="0"/>
                  </a:rPr>
                  <a:t>State</a:t>
                </a:r>
                <a:endParaRPr kumimoji="0" lang="ko-KR" altLang="en-US" sz="1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251" name="직선 화살표 연결선 250"/>
              <p:cNvCxnSpPr>
                <a:stCxn id="244" idx="7"/>
                <a:endCxn id="246" idx="2"/>
              </p:cNvCxnSpPr>
              <p:nvPr/>
            </p:nvCxnSpPr>
            <p:spPr bwMode="auto">
              <a:xfrm rot="5400000" flipH="1" flipV="1">
                <a:off x="1522312" y="2036005"/>
                <a:ext cx="48687" cy="49028"/>
              </a:xfrm>
              <a:prstGeom prst="straightConnector1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2" name="직선 화살표 연결선 251"/>
              <p:cNvCxnSpPr>
                <a:stCxn id="246" idx="5"/>
                <a:endCxn id="247" idx="0"/>
              </p:cNvCxnSpPr>
              <p:nvPr/>
            </p:nvCxnSpPr>
            <p:spPr bwMode="auto">
              <a:xfrm rot="16200000" flipH="1">
                <a:off x="1635593" y="2057992"/>
                <a:ext cx="27766" cy="37388"/>
              </a:xfrm>
              <a:prstGeom prst="straightConnector1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3" name="직선 화살표 연결선 252"/>
              <p:cNvCxnSpPr>
                <a:stCxn id="246" idx="6"/>
                <a:endCxn id="249" idx="2"/>
              </p:cNvCxnSpPr>
              <p:nvPr/>
            </p:nvCxnSpPr>
            <p:spPr bwMode="auto">
              <a:xfrm>
                <a:off x="1641010" y="2036176"/>
                <a:ext cx="93120" cy="8368"/>
              </a:xfrm>
              <a:prstGeom prst="straightConnector1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4" name="직선 화살표 연결선 253"/>
              <p:cNvCxnSpPr>
                <a:stCxn id="247" idx="5"/>
                <a:endCxn id="248" idx="0"/>
              </p:cNvCxnSpPr>
              <p:nvPr/>
            </p:nvCxnSpPr>
            <p:spPr bwMode="auto">
              <a:xfrm rot="16200000" flipH="1">
                <a:off x="1685728" y="2161987"/>
                <a:ext cx="36134" cy="21868"/>
              </a:xfrm>
              <a:prstGeom prst="straightConnector1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5" name="직선 화살표 연결선 254"/>
              <p:cNvCxnSpPr>
                <a:stCxn id="250" idx="3"/>
                <a:endCxn id="248" idx="7"/>
              </p:cNvCxnSpPr>
              <p:nvPr/>
            </p:nvCxnSpPr>
            <p:spPr bwMode="auto">
              <a:xfrm rot="5400000">
                <a:off x="1754444" y="2173305"/>
                <a:ext cx="13691" cy="43736"/>
              </a:xfrm>
              <a:prstGeom prst="straightConnector1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6" name="직선 화살표 연결선 255"/>
              <p:cNvCxnSpPr>
                <a:stCxn id="249" idx="5"/>
                <a:endCxn id="250" idx="0"/>
              </p:cNvCxnSpPr>
              <p:nvPr/>
            </p:nvCxnSpPr>
            <p:spPr bwMode="auto">
              <a:xfrm rot="16200000" flipH="1">
                <a:off x="1774360" y="2090553"/>
                <a:ext cx="52871" cy="14108"/>
              </a:xfrm>
              <a:prstGeom prst="straightConnector1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7" name="직선 화살표 연결선 256"/>
              <p:cNvCxnSpPr>
                <a:stCxn id="244" idx="6"/>
                <a:endCxn id="247" idx="2"/>
              </p:cNvCxnSpPr>
              <p:nvPr/>
            </p:nvCxnSpPr>
            <p:spPr bwMode="auto">
              <a:xfrm>
                <a:off x="1532370" y="2111490"/>
                <a:ext cx="100880" cy="16736"/>
              </a:xfrm>
              <a:prstGeom prst="straightConnector1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8" name="직선 화살표 연결선 257"/>
              <p:cNvCxnSpPr>
                <a:stCxn id="245" idx="6"/>
                <a:endCxn id="248" idx="2"/>
              </p:cNvCxnSpPr>
              <p:nvPr/>
            </p:nvCxnSpPr>
            <p:spPr bwMode="auto">
              <a:xfrm>
                <a:off x="1602210" y="2211909"/>
                <a:ext cx="77600" cy="16736"/>
              </a:xfrm>
              <a:prstGeom prst="straightConnector1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9" name="직선 화살표 연결선 258"/>
              <p:cNvCxnSpPr>
                <a:stCxn id="245" idx="1"/>
                <a:endCxn id="244" idx="4"/>
              </p:cNvCxnSpPr>
              <p:nvPr/>
            </p:nvCxnSpPr>
            <p:spPr bwMode="auto">
              <a:xfrm rot="16200000" flipV="1">
                <a:off x="1501957" y="2144641"/>
                <a:ext cx="36134" cy="45147"/>
              </a:xfrm>
              <a:prstGeom prst="straightConnector1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60" name="Rectangle 5"/>
              <p:cNvSpPr>
                <a:spLocks noChangeArrowheads="1"/>
              </p:cNvSpPr>
              <p:nvPr/>
            </p:nvSpPr>
            <p:spPr bwMode="auto">
              <a:xfrm>
                <a:off x="1959131" y="2084384"/>
                <a:ext cx="186239" cy="87685"/>
              </a:xfrm>
              <a:prstGeom prst="rect">
                <a:avLst/>
              </a:prstGeom>
              <a:solidFill>
                <a:srgbClr val="99CCFF"/>
              </a:solidFill>
              <a:ln w="3175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1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굴림" pitchFamily="50" charset="-127"/>
                    <a:sym typeface="Symbol" pitchFamily="18" charset="2"/>
                  </a:rPr>
                  <a:t>Internal </a:t>
                </a:r>
              </a:p>
              <a:p>
                <a:pPr algn="ctr" eaLnBrk="0" hangingPunct="0"/>
                <a:r>
                  <a:rPr lang="en-US" altLang="ko-KR" sz="1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굴림" pitchFamily="50" charset="-127"/>
                    <a:sym typeface="Symbol" pitchFamily="18" charset="2"/>
                  </a:rPr>
                  <a:t>Transition</a:t>
                </a:r>
                <a:endParaRPr lang="en-US" altLang="ko-KR" sz="100" baseline="-25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굴림" pitchFamily="50" charset="-127"/>
                </a:endParaRPr>
              </a:p>
            </p:txBody>
          </p:sp>
          <p:cxnSp>
            <p:nvCxnSpPr>
              <p:cNvPr id="261" name="직선 화살표 연결선 260"/>
              <p:cNvCxnSpPr>
                <a:stCxn id="241" idx="3"/>
                <a:endCxn id="243" idx="1"/>
              </p:cNvCxnSpPr>
              <p:nvPr/>
            </p:nvCxnSpPr>
            <p:spPr bwMode="auto">
              <a:xfrm>
                <a:off x="1347799" y="2128227"/>
                <a:ext cx="60412" cy="526"/>
              </a:xfrm>
              <a:prstGeom prst="straightConnector1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2" name="직선 화살표 연결선 261"/>
              <p:cNvCxnSpPr>
                <a:stCxn id="260" idx="1"/>
                <a:endCxn id="243" idx="3"/>
              </p:cNvCxnSpPr>
              <p:nvPr/>
            </p:nvCxnSpPr>
            <p:spPr bwMode="auto">
              <a:xfrm rot="10800000">
                <a:off x="1904848" y="2128227"/>
                <a:ext cx="54282" cy="526"/>
              </a:xfrm>
              <a:prstGeom prst="straightConnector1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3" name="직선 화살표 연결선 262"/>
              <p:cNvCxnSpPr>
                <a:stCxn id="243" idx="2"/>
                <a:endCxn id="242" idx="0"/>
              </p:cNvCxnSpPr>
              <p:nvPr/>
            </p:nvCxnSpPr>
            <p:spPr bwMode="auto">
              <a:xfrm rot="5400000">
                <a:off x="1631424" y="2308157"/>
                <a:ext cx="50210" cy="338"/>
              </a:xfrm>
              <a:prstGeom prst="straightConnector1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4" name="Shape 263"/>
              <p:cNvCxnSpPr>
                <a:stCxn id="242" idx="3"/>
                <a:endCxn id="260" idx="2"/>
              </p:cNvCxnSpPr>
              <p:nvPr/>
            </p:nvCxnSpPr>
            <p:spPr bwMode="auto">
              <a:xfrm flipV="1">
                <a:off x="1799750" y="2172069"/>
                <a:ext cx="252501" cy="198837"/>
              </a:xfrm>
              <a:prstGeom prst="bentConnector2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5" name="Shape 264"/>
              <p:cNvCxnSpPr>
                <a:stCxn id="242" idx="3"/>
                <a:endCxn id="240" idx="0"/>
              </p:cNvCxnSpPr>
              <p:nvPr/>
            </p:nvCxnSpPr>
            <p:spPr bwMode="auto">
              <a:xfrm>
                <a:off x="1799750" y="2370906"/>
                <a:ext cx="129936" cy="46026"/>
              </a:xfrm>
              <a:prstGeom prst="bentConnector2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1" name="그룹 265"/>
            <p:cNvGrpSpPr/>
            <p:nvPr/>
          </p:nvGrpSpPr>
          <p:grpSpPr>
            <a:xfrm>
              <a:off x="957213" y="4999059"/>
              <a:ext cx="474669" cy="292104"/>
              <a:chOff x="1103266" y="1936960"/>
              <a:chExt cx="1089282" cy="579215"/>
            </a:xfrm>
          </p:grpSpPr>
          <p:sp>
            <p:nvSpPr>
              <p:cNvPr id="267" name="직사각형 266"/>
              <p:cNvSpPr/>
              <p:nvPr/>
            </p:nvSpPr>
            <p:spPr bwMode="auto">
              <a:xfrm>
                <a:off x="1103266" y="1936960"/>
                <a:ext cx="1089282" cy="579215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5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8" name="Rectangle 4"/>
              <p:cNvSpPr>
                <a:spLocks noChangeArrowheads="1"/>
              </p:cNvSpPr>
              <p:nvPr/>
            </p:nvSpPr>
            <p:spPr bwMode="auto">
              <a:xfrm>
                <a:off x="1814634" y="2416932"/>
                <a:ext cx="230103" cy="58213"/>
              </a:xfrm>
              <a:prstGeom prst="rect">
                <a:avLst/>
              </a:prstGeom>
              <a:solidFill>
                <a:srgbClr val="99CCFF"/>
              </a:solidFill>
              <a:ln w="3175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굴림" pitchFamily="50" charset="-127"/>
                  </a:rPr>
                  <a:t>output</a:t>
                </a:r>
              </a:p>
            </p:txBody>
          </p:sp>
          <p:sp>
            <p:nvSpPr>
              <p:cNvPr id="269" name="Rectangle 5"/>
              <p:cNvSpPr>
                <a:spLocks noChangeArrowheads="1"/>
              </p:cNvSpPr>
              <p:nvPr/>
            </p:nvSpPr>
            <p:spPr bwMode="auto">
              <a:xfrm>
                <a:off x="1149083" y="2084384"/>
                <a:ext cx="198716" cy="87685"/>
              </a:xfrm>
              <a:prstGeom prst="rect">
                <a:avLst/>
              </a:prstGeom>
              <a:solidFill>
                <a:srgbClr val="99CCFF"/>
              </a:solidFill>
              <a:ln w="3175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1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굴림" pitchFamily="50" charset="-127"/>
                    <a:sym typeface="Symbol" pitchFamily="18" charset="2"/>
                  </a:rPr>
                  <a:t>External </a:t>
                </a:r>
              </a:p>
              <a:p>
                <a:pPr algn="ctr" eaLnBrk="0" hangingPunct="0"/>
                <a:r>
                  <a:rPr lang="en-US" altLang="ko-KR" sz="1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굴림" pitchFamily="50" charset="-127"/>
                    <a:sym typeface="Symbol" pitchFamily="18" charset="2"/>
                  </a:rPr>
                  <a:t>Transition</a:t>
                </a:r>
                <a:endParaRPr lang="en-US" altLang="ko-KR" sz="100" baseline="-25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굴림" pitchFamily="50" charset="-127"/>
                </a:endParaRPr>
              </a:p>
            </p:txBody>
          </p:sp>
          <p:sp>
            <p:nvSpPr>
              <p:cNvPr id="270" name="Rectangle 7"/>
              <p:cNvSpPr>
                <a:spLocks noChangeArrowheads="1"/>
              </p:cNvSpPr>
              <p:nvPr/>
            </p:nvSpPr>
            <p:spPr bwMode="auto">
              <a:xfrm>
                <a:off x="1513309" y="2333249"/>
                <a:ext cx="286440" cy="75314"/>
              </a:xfrm>
              <a:prstGeom prst="rect">
                <a:avLst/>
              </a:prstGeom>
              <a:solidFill>
                <a:srgbClr val="99CCFF"/>
              </a:solidFill>
              <a:ln w="3175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굴림" pitchFamily="50" charset="-127"/>
                  </a:rPr>
                  <a:t>time advance</a:t>
                </a:r>
              </a:p>
            </p:txBody>
          </p:sp>
          <p:sp>
            <p:nvSpPr>
              <p:cNvPr id="271" name="모서리가 둥근 직사각형 270"/>
              <p:cNvSpPr/>
              <p:nvPr/>
            </p:nvSpPr>
            <p:spPr bwMode="auto">
              <a:xfrm>
                <a:off x="1408210" y="1973413"/>
                <a:ext cx="496638" cy="309626"/>
              </a:xfrm>
              <a:prstGeom prst="roundRect">
                <a:avLst>
                  <a:gd name="adj" fmla="val 12802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5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2" name="타원 271"/>
              <p:cNvSpPr/>
              <p:nvPr/>
            </p:nvSpPr>
            <p:spPr bwMode="auto">
              <a:xfrm>
                <a:off x="1462530" y="2073833"/>
                <a:ext cx="69839" cy="7531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00" b="0" i="0" u="none" strike="noStrike" cap="none" normalizeH="0" baseline="0" dirty="0" smtClean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latin typeface="Arial" charset="0"/>
                  </a:rPr>
                  <a:t>State</a:t>
                </a:r>
                <a:endParaRPr kumimoji="0" lang="ko-KR" altLang="en-US" sz="1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3" name="타원 272"/>
              <p:cNvSpPr/>
              <p:nvPr/>
            </p:nvSpPr>
            <p:spPr bwMode="auto">
              <a:xfrm>
                <a:off x="1532370" y="2174252"/>
                <a:ext cx="69839" cy="7531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00" b="0" i="0" u="none" strike="noStrike" cap="none" normalizeH="0" baseline="0" dirty="0" smtClean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latin typeface="Arial" charset="0"/>
                  </a:rPr>
                  <a:t>State</a:t>
                </a:r>
                <a:endParaRPr kumimoji="0" lang="ko-KR" altLang="en-US" sz="1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4" name="타원 273"/>
              <p:cNvSpPr/>
              <p:nvPr/>
            </p:nvSpPr>
            <p:spPr bwMode="auto">
              <a:xfrm>
                <a:off x="1571170" y="1998518"/>
                <a:ext cx="69839" cy="7531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00" b="0" i="0" u="none" strike="noStrike" cap="none" normalizeH="0" baseline="0" dirty="0" smtClean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latin typeface="Arial" charset="0"/>
                  </a:rPr>
                  <a:t>State</a:t>
                </a:r>
                <a:endParaRPr kumimoji="0" lang="ko-KR" altLang="en-US" sz="1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5" name="타원 274"/>
              <p:cNvSpPr/>
              <p:nvPr/>
            </p:nvSpPr>
            <p:spPr bwMode="auto">
              <a:xfrm>
                <a:off x="1633249" y="2090569"/>
                <a:ext cx="69839" cy="7531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00" b="0" i="0" u="none" strike="noStrike" cap="none" normalizeH="0" baseline="0" dirty="0" smtClean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latin typeface="Arial" charset="0"/>
                  </a:rPr>
                  <a:t>State</a:t>
                </a:r>
                <a:endParaRPr kumimoji="0" lang="ko-KR" altLang="en-US" sz="1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6" name="타원 275"/>
              <p:cNvSpPr/>
              <p:nvPr/>
            </p:nvSpPr>
            <p:spPr bwMode="auto">
              <a:xfrm>
                <a:off x="1679810" y="2190988"/>
                <a:ext cx="69839" cy="7531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00" b="0" i="0" u="none" strike="noStrike" cap="none" normalizeH="0" baseline="0" dirty="0" smtClean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latin typeface="Arial" charset="0"/>
                  </a:rPr>
                  <a:t>State</a:t>
                </a:r>
                <a:endParaRPr kumimoji="0" lang="ko-KR" altLang="en-US" sz="1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7" name="타원 276"/>
              <p:cNvSpPr/>
              <p:nvPr/>
            </p:nvSpPr>
            <p:spPr bwMode="auto">
              <a:xfrm>
                <a:off x="1734129" y="2006886"/>
                <a:ext cx="69839" cy="7531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00" b="0" i="0" u="none" strike="noStrike" cap="none" normalizeH="0" baseline="0" dirty="0" smtClean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latin typeface="Arial" charset="0"/>
                  </a:rPr>
                  <a:t>State</a:t>
                </a:r>
                <a:endParaRPr kumimoji="0" lang="ko-KR" altLang="en-US" sz="1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8" name="타원 277"/>
              <p:cNvSpPr/>
              <p:nvPr/>
            </p:nvSpPr>
            <p:spPr bwMode="auto">
              <a:xfrm>
                <a:off x="1772929" y="2124043"/>
                <a:ext cx="69839" cy="7531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00" b="0" i="0" u="none" strike="noStrike" cap="none" normalizeH="0" baseline="0" dirty="0" smtClean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latin typeface="Arial" charset="0"/>
                  </a:rPr>
                  <a:t>State</a:t>
                </a:r>
                <a:endParaRPr kumimoji="0" lang="ko-KR" altLang="en-US" sz="1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279" name="직선 화살표 연결선 278"/>
              <p:cNvCxnSpPr>
                <a:stCxn id="272" idx="7"/>
                <a:endCxn id="274" idx="2"/>
              </p:cNvCxnSpPr>
              <p:nvPr/>
            </p:nvCxnSpPr>
            <p:spPr bwMode="auto">
              <a:xfrm rot="5400000" flipH="1" flipV="1">
                <a:off x="1522312" y="2036005"/>
                <a:ext cx="48687" cy="49028"/>
              </a:xfrm>
              <a:prstGeom prst="straightConnector1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0" name="직선 화살표 연결선 279"/>
              <p:cNvCxnSpPr>
                <a:stCxn id="274" idx="5"/>
                <a:endCxn id="275" idx="0"/>
              </p:cNvCxnSpPr>
              <p:nvPr/>
            </p:nvCxnSpPr>
            <p:spPr bwMode="auto">
              <a:xfrm rot="16200000" flipH="1">
                <a:off x="1635593" y="2057992"/>
                <a:ext cx="27766" cy="37388"/>
              </a:xfrm>
              <a:prstGeom prst="straightConnector1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1" name="직선 화살표 연결선 280"/>
              <p:cNvCxnSpPr>
                <a:stCxn id="274" idx="6"/>
                <a:endCxn id="277" idx="2"/>
              </p:cNvCxnSpPr>
              <p:nvPr/>
            </p:nvCxnSpPr>
            <p:spPr bwMode="auto">
              <a:xfrm>
                <a:off x="1641010" y="2036176"/>
                <a:ext cx="93120" cy="8368"/>
              </a:xfrm>
              <a:prstGeom prst="straightConnector1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2" name="직선 화살표 연결선 281"/>
              <p:cNvCxnSpPr>
                <a:stCxn id="275" idx="5"/>
                <a:endCxn id="276" idx="0"/>
              </p:cNvCxnSpPr>
              <p:nvPr/>
            </p:nvCxnSpPr>
            <p:spPr bwMode="auto">
              <a:xfrm rot="16200000" flipH="1">
                <a:off x="1685728" y="2161987"/>
                <a:ext cx="36134" cy="21868"/>
              </a:xfrm>
              <a:prstGeom prst="straightConnector1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3" name="직선 화살표 연결선 282"/>
              <p:cNvCxnSpPr>
                <a:stCxn id="278" idx="3"/>
                <a:endCxn id="276" idx="7"/>
              </p:cNvCxnSpPr>
              <p:nvPr/>
            </p:nvCxnSpPr>
            <p:spPr bwMode="auto">
              <a:xfrm rot="5400000">
                <a:off x="1754444" y="2173305"/>
                <a:ext cx="13691" cy="43736"/>
              </a:xfrm>
              <a:prstGeom prst="straightConnector1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4" name="직선 화살표 연결선 283"/>
              <p:cNvCxnSpPr>
                <a:stCxn id="277" idx="5"/>
                <a:endCxn id="278" idx="0"/>
              </p:cNvCxnSpPr>
              <p:nvPr/>
            </p:nvCxnSpPr>
            <p:spPr bwMode="auto">
              <a:xfrm rot="16200000" flipH="1">
                <a:off x="1774360" y="2090553"/>
                <a:ext cx="52871" cy="14108"/>
              </a:xfrm>
              <a:prstGeom prst="straightConnector1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5" name="직선 화살표 연결선 284"/>
              <p:cNvCxnSpPr>
                <a:stCxn id="272" idx="6"/>
                <a:endCxn id="275" idx="2"/>
              </p:cNvCxnSpPr>
              <p:nvPr/>
            </p:nvCxnSpPr>
            <p:spPr bwMode="auto">
              <a:xfrm>
                <a:off x="1532370" y="2111490"/>
                <a:ext cx="100880" cy="16736"/>
              </a:xfrm>
              <a:prstGeom prst="straightConnector1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6" name="직선 화살표 연결선 285"/>
              <p:cNvCxnSpPr>
                <a:stCxn id="273" idx="6"/>
                <a:endCxn id="276" idx="2"/>
              </p:cNvCxnSpPr>
              <p:nvPr/>
            </p:nvCxnSpPr>
            <p:spPr bwMode="auto">
              <a:xfrm>
                <a:off x="1602210" y="2211909"/>
                <a:ext cx="77600" cy="16736"/>
              </a:xfrm>
              <a:prstGeom prst="straightConnector1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7" name="직선 화살표 연결선 286"/>
              <p:cNvCxnSpPr>
                <a:stCxn id="273" idx="1"/>
                <a:endCxn id="272" idx="4"/>
              </p:cNvCxnSpPr>
              <p:nvPr/>
            </p:nvCxnSpPr>
            <p:spPr bwMode="auto">
              <a:xfrm rot="16200000" flipV="1">
                <a:off x="1501957" y="2144641"/>
                <a:ext cx="36134" cy="45147"/>
              </a:xfrm>
              <a:prstGeom prst="straightConnector1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88" name="Rectangle 5"/>
              <p:cNvSpPr>
                <a:spLocks noChangeArrowheads="1"/>
              </p:cNvSpPr>
              <p:nvPr/>
            </p:nvSpPr>
            <p:spPr bwMode="auto">
              <a:xfrm>
                <a:off x="1959131" y="2084384"/>
                <a:ext cx="186239" cy="87685"/>
              </a:xfrm>
              <a:prstGeom prst="rect">
                <a:avLst/>
              </a:prstGeom>
              <a:solidFill>
                <a:srgbClr val="99CCFF"/>
              </a:solidFill>
              <a:ln w="3175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1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굴림" pitchFamily="50" charset="-127"/>
                    <a:sym typeface="Symbol" pitchFamily="18" charset="2"/>
                  </a:rPr>
                  <a:t>Internal </a:t>
                </a:r>
              </a:p>
              <a:p>
                <a:pPr algn="ctr" eaLnBrk="0" hangingPunct="0"/>
                <a:r>
                  <a:rPr lang="en-US" altLang="ko-KR" sz="1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굴림" pitchFamily="50" charset="-127"/>
                    <a:sym typeface="Symbol" pitchFamily="18" charset="2"/>
                  </a:rPr>
                  <a:t>Transition</a:t>
                </a:r>
                <a:endParaRPr lang="en-US" altLang="ko-KR" sz="100" baseline="-25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굴림" pitchFamily="50" charset="-127"/>
                </a:endParaRPr>
              </a:p>
            </p:txBody>
          </p:sp>
          <p:cxnSp>
            <p:nvCxnSpPr>
              <p:cNvPr id="289" name="직선 화살표 연결선 288"/>
              <p:cNvCxnSpPr>
                <a:stCxn id="269" idx="3"/>
                <a:endCxn id="271" idx="1"/>
              </p:cNvCxnSpPr>
              <p:nvPr/>
            </p:nvCxnSpPr>
            <p:spPr bwMode="auto">
              <a:xfrm>
                <a:off x="1347799" y="2128227"/>
                <a:ext cx="60412" cy="526"/>
              </a:xfrm>
              <a:prstGeom prst="straightConnector1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0" name="직선 화살표 연결선 289"/>
              <p:cNvCxnSpPr>
                <a:stCxn id="288" idx="1"/>
                <a:endCxn id="271" idx="3"/>
              </p:cNvCxnSpPr>
              <p:nvPr/>
            </p:nvCxnSpPr>
            <p:spPr bwMode="auto">
              <a:xfrm rot="10800000">
                <a:off x="1904848" y="2128227"/>
                <a:ext cx="54282" cy="526"/>
              </a:xfrm>
              <a:prstGeom prst="straightConnector1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1" name="직선 화살표 연결선 290"/>
              <p:cNvCxnSpPr>
                <a:stCxn id="271" idx="2"/>
                <a:endCxn id="270" idx="0"/>
              </p:cNvCxnSpPr>
              <p:nvPr/>
            </p:nvCxnSpPr>
            <p:spPr bwMode="auto">
              <a:xfrm rot="5400000">
                <a:off x="1631424" y="2308157"/>
                <a:ext cx="50210" cy="338"/>
              </a:xfrm>
              <a:prstGeom prst="straightConnector1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2" name="Shape 291"/>
              <p:cNvCxnSpPr>
                <a:stCxn id="270" idx="3"/>
                <a:endCxn id="288" idx="2"/>
              </p:cNvCxnSpPr>
              <p:nvPr/>
            </p:nvCxnSpPr>
            <p:spPr bwMode="auto">
              <a:xfrm flipV="1">
                <a:off x="1799750" y="2172069"/>
                <a:ext cx="252501" cy="198837"/>
              </a:xfrm>
              <a:prstGeom prst="bentConnector2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3" name="Shape 292"/>
              <p:cNvCxnSpPr>
                <a:stCxn id="270" idx="3"/>
                <a:endCxn id="268" idx="0"/>
              </p:cNvCxnSpPr>
              <p:nvPr/>
            </p:nvCxnSpPr>
            <p:spPr bwMode="auto">
              <a:xfrm>
                <a:off x="1799750" y="2370906"/>
                <a:ext cx="129936" cy="46026"/>
              </a:xfrm>
              <a:prstGeom prst="bentConnector2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2" name="그룹 293"/>
            <p:cNvGrpSpPr/>
            <p:nvPr/>
          </p:nvGrpSpPr>
          <p:grpSpPr>
            <a:xfrm>
              <a:off x="1504908" y="4999059"/>
              <a:ext cx="474669" cy="292104"/>
              <a:chOff x="1103266" y="1936960"/>
              <a:chExt cx="1089282" cy="579215"/>
            </a:xfrm>
          </p:grpSpPr>
          <p:sp>
            <p:nvSpPr>
              <p:cNvPr id="295" name="직사각형 294"/>
              <p:cNvSpPr/>
              <p:nvPr/>
            </p:nvSpPr>
            <p:spPr bwMode="auto">
              <a:xfrm>
                <a:off x="1103266" y="1936960"/>
                <a:ext cx="1089282" cy="579215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5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6" name="Rectangle 4"/>
              <p:cNvSpPr>
                <a:spLocks noChangeArrowheads="1"/>
              </p:cNvSpPr>
              <p:nvPr/>
            </p:nvSpPr>
            <p:spPr bwMode="auto">
              <a:xfrm>
                <a:off x="1814634" y="2416932"/>
                <a:ext cx="230103" cy="58213"/>
              </a:xfrm>
              <a:prstGeom prst="rect">
                <a:avLst/>
              </a:prstGeom>
              <a:solidFill>
                <a:srgbClr val="99CCFF"/>
              </a:solidFill>
              <a:ln w="3175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굴림" pitchFamily="50" charset="-127"/>
                  </a:rPr>
                  <a:t>output</a:t>
                </a:r>
              </a:p>
            </p:txBody>
          </p:sp>
          <p:sp>
            <p:nvSpPr>
              <p:cNvPr id="297" name="Rectangle 5"/>
              <p:cNvSpPr>
                <a:spLocks noChangeArrowheads="1"/>
              </p:cNvSpPr>
              <p:nvPr/>
            </p:nvSpPr>
            <p:spPr bwMode="auto">
              <a:xfrm>
                <a:off x="1149083" y="2084384"/>
                <a:ext cx="198716" cy="87685"/>
              </a:xfrm>
              <a:prstGeom prst="rect">
                <a:avLst/>
              </a:prstGeom>
              <a:solidFill>
                <a:srgbClr val="99CCFF"/>
              </a:solidFill>
              <a:ln w="3175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1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굴림" pitchFamily="50" charset="-127"/>
                    <a:sym typeface="Symbol" pitchFamily="18" charset="2"/>
                  </a:rPr>
                  <a:t>External </a:t>
                </a:r>
              </a:p>
              <a:p>
                <a:pPr algn="ctr" eaLnBrk="0" hangingPunct="0"/>
                <a:r>
                  <a:rPr lang="en-US" altLang="ko-KR" sz="1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굴림" pitchFamily="50" charset="-127"/>
                    <a:sym typeface="Symbol" pitchFamily="18" charset="2"/>
                  </a:rPr>
                  <a:t>Transition</a:t>
                </a:r>
                <a:endParaRPr lang="en-US" altLang="ko-KR" sz="100" baseline="-25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굴림" pitchFamily="50" charset="-127"/>
                </a:endParaRPr>
              </a:p>
            </p:txBody>
          </p:sp>
          <p:sp>
            <p:nvSpPr>
              <p:cNvPr id="298" name="Rectangle 7"/>
              <p:cNvSpPr>
                <a:spLocks noChangeArrowheads="1"/>
              </p:cNvSpPr>
              <p:nvPr/>
            </p:nvSpPr>
            <p:spPr bwMode="auto">
              <a:xfrm>
                <a:off x="1513309" y="2333249"/>
                <a:ext cx="286440" cy="75314"/>
              </a:xfrm>
              <a:prstGeom prst="rect">
                <a:avLst/>
              </a:prstGeom>
              <a:solidFill>
                <a:srgbClr val="99CCFF"/>
              </a:solidFill>
              <a:ln w="3175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굴림" pitchFamily="50" charset="-127"/>
                  </a:rPr>
                  <a:t>time advance</a:t>
                </a:r>
              </a:p>
            </p:txBody>
          </p:sp>
          <p:sp>
            <p:nvSpPr>
              <p:cNvPr id="299" name="모서리가 둥근 직사각형 298"/>
              <p:cNvSpPr/>
              <p:nvPr/>
            </p:nvSpPr>
            <p:spPr bwMode="auto">
              <a:xfrm>
                <a:off x="1408210" y="1973413"/>
                <a:ext cx="496638" cy="309626"/>
              </a:xfrm>
              <a:prstGeom prst="roundRect">
                <a:avLst>
                  <a:gd name="adj" fmla="val 12802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5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0" name="타원 299"/>
              <p:cNvSpPr/>
              <p:nvPr/>
            </p:nvSpPr>
            <p:spPr bwMode="auto">
              <a:xfrm>
                <a:off x="1462530" y="2073833"/>
                <a:ext cx="69839" cy="7531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00" b="0" i="0" u="none" strike="noStrike" cap="none" normalizeH="0" baseline="0" dirty="0" smtClean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latin typeface="Arial" charset="0"/>
                  </a:rPr>
                  <a:t>State</a:t>
                </a:r>
                <a:endParaRPr kumimoji="0" lang="ko-KR" altLang="en-US" sz="1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1" name="타원 300"/>
              <p:cNvSpPr/>
              <p:nvPr/>
            </p:nvSpPr>
            <p:spPr bwMode="auto">
              <a:xfrm>
                <a:off x="1532370" y="2174252"/>
                <a:ext cx="69839" cy="7531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00" b="0" i="0" u="none" strike="noStrike" cap="none" normalizeH="0" baseline="0" dirty="0" smtClean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latin typeface="Arial" charset="0"/>
                  </a:rPr>
                  <a:t>State</a:t>
                </a:r>
                <a:endParaRPr kumimoji="0" lang="ko-KR" altLang="en-US" sz="1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2" name="타원 301"/>
              <p:cNvSpPr/>
              <p:nvPr/>
            </p:nvSpPr>
            <p:spPr bwMode="auto">
              <a:xfrm>
                <a:off x="1571170" y="1998518"/>
                <a:ext cx="69839" cy="7531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00" b="0" i="0" u="none" strike="noStrike" cap="none" normalizeH="0" baseline="0" dirty="0" smtClean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latin typeface="Arial" charset="0"/>
                  </a:rPr>
                  <a:t>State</a:t>
                </a:r>
                <a:endParaRPr kumimoji="0" lang="ko-KR" altLang="en-US" sz="1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3" name="타원 302"/>
              <p:cNvSpPr/>
              <p:nvPr/>
            </p:nvSpPr>
            <p:spPr bwMode="auto">
              <a:xfrm>
                <a:off x="1633249" y="2090569"/>
                <a:ext cx="69839" cy="7531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00" b="0" i="0" u="none" strike="noStrike" cap="none" normalizeH="0" baseline="0" dirty="0" smtClean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latin typeface="Arial" charset="0"/>
                  </a:rPr>
                  <a:t>State</a:t>
                </a:r>
                <a:endParaRPr kumimoji="0" lang="ko-KR" altLang="en-US" sz="1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4" name="타원 303"/>
              <p:cNvSpPr/>
              <p:nvPr/>
            </p:nvSpPr>
            <p:spPr bwMode="auto">
              <a:xfrm>
                <a:off x="1679810" y="2190988"/>
                <a:ext cx="69839" cy="7531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00" b="0" i="0" u="none" strike="noStrike" cap="none" normalizeH="0" baseline="0" dirty="0" smtClean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latin typeface="Arial" charset="0"/>
                  </a:rPr>
                  <a:t>State</a:t>
                </a:r>
                <a:endParaRPr kumimoji="0" lang="ko-KR" altLang="en-US" sz="1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5" name="타원 304"/>
              <p:cNvSpPr/>
              <p:nvPr/>
            </p:nvSpPr>
            <p:spPr bwMode="auto">
              <a:xfrm>
                <a:off x="1734129" y="2006886"/>
                <a:ext cx="69839" cy="7531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00" b="0" i="0" u="none" strike="noStrike" cap="none" normalizeH="0" baseline="0" dirty="0" smtClean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latin typeface="Arial" charset="0"/>
                  </a:rPr>
                  <a:t>State</a:t>
                </a:r>
                <a:endParaRPr kumimoji="0" lang="ko-KR" altLang="en-US" sz="1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6" name="타원 305"/>
              <p:cNvSpPr/>
              <p:nvPr/>
            </p:nvSpPr>
            <p:spPr bwMode="auto">
              <a:xfrm>
                <a:off x="1772929" y="2124043"/>
                <a:ext cx="69839" cy="7531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00" b="0" i="0" u="none" strike="noStrike" cap="none" normalizeH="0" baseline="0" dirty="0" smtClean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latin typeface="Arial" charset="0"/>
                  </a:rPr>
                  <a:t>State</a:t>
                </a:r>
                <a:endParaRPr kumimoji="0" lang="ko-KR" altLang="en-US" sz="1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307" name="직선 화살표 연결선 306"/>
              <p:cNvCxnSpPr>
                <a:stCxn id="300" idx="7"/>
                <a:endCxn id="302" idx="2"/>
              </p:cNvCxnSpPr>
              <p:nvPr/>
            </p:nvCxnSpPr>
            <p:spPr bwMode="auto">
              <a:xfrm rot="5400000" flipH="1" flipV="1">
                <a:off x="1522312" y="2036005"/>
                <a:ext cx="48687" cy="49028"/>
              </a:xfrm>
              <a:prstGeom prst="straightConnector1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8" name="직선 화살표 연결선 307"/>
              <p:cNvCxnSpPr>
                <a:stCxn id="302" idx="5"/>
                <a:endCxn id="303" idx="0"/>
              </p:cNvCxnSpPr>
              <p:nvPr/>
            </p:nvCxnSpPr>
            <p:spPr bwMode="auto">
              <a:xfrm rot="16200000" flipH="1">
                <a:off x="1635593" y="2057992"/>
                <a:ext cx="27766" cy="37388"/>
              </a:xfrm>
              <a:prstGeom prst="straightConnector1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9" name="직선 화살표 연결선 308"/>
              <p:cNvCxnSpPr>
                <a:stCxn id="302" idx="6"/>
                <a:endCxn id="305" idx="2"/>
              </p:cNvCxnSpPr>
              <p:nvPr/>
            </p:nvCxnSpPr>
            <p:spPr bwMode="auto">
              <a:xfrm>
                <a:off x="1641010" y="2036176"/>
                <a:ext cx="93120" cy="8368"/>
              </a:xfrm>
              <a:prstGeom prst="straightConnector1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0" name="직선 화살표 연결선 309"/>
              <p:cNvCxnSpPr>
                <a:stCxn id="303" idx="5"/>
                <a:endCxn id="304" idx="0"/>
              </p:cNvCxnSpPr>
              <p:nvPr/>
            </p:nvCxnSpPr>
            <p:spPr bwMode="auto">
              <a:xfrm rot="16200000" flipH="1">
                <a:off x="1685728" y="2161987"/>
                <a:ext cx="36134" cy="21868"/>
              </a:xfrm>
              <a:prstGeom prst="straightConnector1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1" name="직선 화살표 연결선 310"/>
              <p:cNvCxnSpPr>
                <a:stCxn id="306" idx="3"/>
                <a:endCxn id="304" idx="7"/>
              </p:cNvCxnSpPr>
              <p:nvPr/>
            </p:nvCxnSpPr>
            <p:spPr bwMode="auto">
              <a:xfrm rot="5400000">
                <a:off x="1754444" y="2173305"/>
                <a:ext cx="13691" cy="43736"/>
              </a:xfrm>
              <a:prstGeom prst="straightConnector1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2" name="직선 화살표 연결선 311"/>
              <p:cNvCxnSpPr>
                <a:stCxn id="305" idx="5"/>
                <a:endCxn id="306" idx="0"/>
              </p:cNvCxnSpPr>
              <p:nvPr/>
            </p:nvCxnSpPr>
            <p:spPr bwMode="auto">
              <a:xfrm rot="16200000" flipH="1">
                <a:off x="1774360" y="2090553"/>
                <a:ext cx="52871" cy="14108"/>
              </a:xfrm>
              <a:prstGeom prst="straightConnector1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3" name="직선 화살표 연결선 312"/>
              <p:cNvCxnSpPr>
                <a:stCxn id="300" idx="6"/>
                <a:endCxn id="303" idx="2"/>
              </p:cNvCxnSpPr>
              <p:nvPr/>
            </p:nvCxnSpPr>
            <p:spPr bwMode="auto">
              <a:xfrm>
                <a:off x="1532370" y="2111490"/>
                <a:ext cx="100880" cy="16736"/>
              </a:xfrm>
              <a:prstGeom prst="straightConnector1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4" name="직선 화살표 연결선 313"/>
              <p:cNvCxnSpPr>
                <a:stCxn id="301" idx="6"/>
                <a:endCxn id="304" idx="2"/>
              </p:cNvCxnSpPr>
              <p:nvPr/>
            </p:nvCxnSpPr>
            <p:spPr bwMode="auto">
              <a:xfrm>
                <a:off x="1602210" y="2211909"/>
                <a:ext cx="77600" cy="16736"/>
              </a:xfrm>
              <a:prstGeom prst="straightConnector1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5" name="직선 화살표 연결선 314"/>
              <p:cNvCxnSpPr>
                <a:stCxn id="301" idx="1"/>
                <a:endCxn id="300" idx="4"/>
              </p:cNvCxnSpPr>
              <p:nvPr/>
            </p:nvCxnSpPr>
            <p:spPr bwMode="auto">
              <a:xfrm rot="16200000" flipV="1">
                <a:off x="1501957" y="2144641"/>
                <a:ext cx="36134" cy="45147"/>
              </a:xfrm>
              <a:prstGeom prst="straightConnector1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16" name="Rectangle 5"/>
              <p:cNvSpPr>
                <a:spLocks noChangeArrowheads="1"/>
              </p:cNvSpPr>
              <p:nvPr/>
            </p:nvSpPr>
            <p:spPr bwMode="auto">
              <a:xfrm>
                <a:off x="1959131" y="2084384"/>
                <a:ext cx="186239" cy="87685"/>
              </a:xfrm>
              <a:prstGeom prst="rect">
                <a:avLst/>
              </a:prstGeom>
              <a:solidFill>
                <a:srgbClr val="99CCFF"/>
              </a:solidFill>
              <a:ln w="3175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1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굴림" pitchFamily="50" charset="-127"/>
                    <a:sym typeface="Symbol" pitchFamily="18" charset="2"/>
                  </a:rPr>
                  <a:t>Internal </a:t>
                </a:r>
              </a:p>
              <a:p>
                <a:pPr algn="ctr" eaLnBrk="0" hangingPunct="0"/>
                <a:r>
                  <a:rPr lang="en-US" altLang="ko-KR" sz="1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굴림" pitchFamily="50" charset="-127"/>
                    <a:sym typeface="Symbol" pitchFamily="18" charset="2"/>
                  </a:rPr>
                  <a:t>Transition</a:t>
                </a:r>
                <a:endParaRPr lang="en-US" altLang="ko-KR" sz="100" baseline="-25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굴림" pitchFamily="50" charset="-127"/>
                </a:endParaRPr>
              </a:p>
            </p:txBody>
          </p:sp>
          <p:cxnSp>
            <p:nvCxnSpPr>
              <p:cNvPr id="317" name="직선 화살표 연결선 316"/>
              <p:cNvCxnSpPr>
                <a:stCxn id="297" idx="3"/>
                <a:endCxn id="299" idx="1"/>
              </p:cNvCxnSpPr>
              <p:nvPr/>
            </p:nvCxnSpPr>
            <p:spPr bwMode="auto">
              <a:xfrm>
                <a:off x="1347799" y="2128227"/>
                <a:ext cx="60412" cy="526"/>
              </a:xfrm>
              <a:prstGeom prst="straightConnector1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8" name="직선 화살표 연결선 317"/>
              <p:cNvCxnSpPr>
                <a:stCxn id="316" idx="1"/>
                <a:endCxn id="299" idx="3"/>
              </p:cNvCxnSpPr>
              <p:nvPr/>
            </p:nvCxnSpPr>
            <p:spPr bwMode="auto">
              <a:xfrm rot="10800000">
                <a:off x="1904848" y="2128227"/>
                <a:ext cx="54282" cy="526"/>
              </a:xfrm>
              <a:prstGeom prst="straightConnector1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9" name="직선 화살표 연결선 318"/>
              <p:cNvCxnSpPr>
                <a:stCxn id="299" idx="2"/>
                <a:endCxn id="298" idx="0"/>
              </p:cNvCxnSpPr>
              <p:nvPr/>
            </p:nvCxnSpPr>
            <p:spPr bwMode="auto">
              <a:xfrm rot="5400000">
                <a:off x="1631424" y="2308157"/>
                <a:ext cx="50210" cy="338"/>
              </a:xfrm>
              <a:prstGeom prst="straightConnector1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0" name="Shape 319"/>
              <p:cNvCxnSpPr>
                <a:stCxn id="298" idx="3"/>
                <a:endCxn id="316" idx="2"/>
              </p:cNvCxnSpPr>
              <p:nvPr/>
            </p:nvCxnSpPr>
            <p:spPr bwMode="auto">
              <a:xfrm flipV="1">
                <a:off x="1799750" y="2172069"/>
                <a:ext cx="252501" cy="198837"/>
              </a:xfrm>
              <a:prstGeom prst="bentConnector2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1" name="Shape 320"/>
              <p:cNvCxnSpPr>
                <a:stCxn id="298" idx="3"/>
                <a:endCxn id="296" idx="0"/>
              </p:cNvCxnSpPr>
              <p:nvPr/>
            </p:nvCxnSpPr>
            <p:spPr bwMode="auto">
              <a:xfrm>
                <a:off x="1799750" y="2370906"/>
                <a:ext cx="129936" cy="46026"/>
              </a:xfrm>
              <a:prstGeom prst="bentConnector2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3" name="그룹 321"/>
            <p:cNvGrpSpPr/>
            <p:nvPr/>
          </p:nvGrpSpPr>
          <p:grpSpPr>
            <a:xfrm>
              <a:off x="2052603" y="4999059"/>
              <a:ext cx="474669" cy="292104"/>
              <a:chOff x="1103266" y="1936960"/>
              <a:chExt cx="1089282" cy="579215"/>
            </a:xfrm>
          </p:grpSpPr>
          <p:sp>
            <p:nvSpPr>
              <p:cNvPr id="323" name="직사각형 322"/>
              <p:cNvSpPr/>
              <p:nvPr/>
            </p:nvSpPr>
            <p:spPr bwMode="auto">
              <a:xfrm>
                <a:off x="1103266" y="1936960"/>
                <a:ext cx="1089282" cy="579215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5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4" name="Rectangle 4"/>
              <p:cNvSpPr>
                <a:spLocks noChangeArrowheads="1"/>
              </p:cNvSpPr>
              <p:nvPr/>
            </p:nvSpPr>
            <p:spPr bwMode="auto">
              <a:xfrm>
                <a:off x="1814634" y="2416932"/>
                <a:ext cx="230103" cy="58213"/>
              </a:xfrm>
              <a:prstGeom prst="rect">
                <a:avLst/>
              </a:prstGeom>
              <a:solidFill>
                <a:srgbClr val="99CCFF"/>
              </a:solidFill>
              <a:ln w="3175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굴림" pitchFamily="50" charset="-127"/>
                  </a:rPr>
                  <a:t>output</a:t>
                </a:r>
              </a:p>
            </p:txBody>
          </p:sp>
          <p:sp>
            <p:nvSpPr>
              <p:cNvPr id="325" name="Rectangle 5"/>
              <p:cNvSpPr>
                <a:spLocks noChangeArrowheads="1"/>
              </p:cNvSpPr>
              <p:nvPr/>
            </p:nvSpPr>
            <p:spPr bwMode="auto">
              <a:xfrm>
                <a:off x="1149083" y="2084384"/>
                <a:ext cx="198716" cy="87685"/>
              </a:xfrm>
              <a:prstGeom prst="rect">
                <a:avLst/>
              </a:prstGeom>
              <a:solidFill>
                <a:srgbClr val="99CCFF"/>
              </a:solidFill>
              <a:ln w="3175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1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굴림" pitchFamily="50" charset="-127"/>
                    <a:sym typeface="Symbol" pitchFamily="18" charset="2"/>
                  </a:rPr>
                  <a:t>External </a:t>
                </a:r>
              </a:p>
              <a:p>
                <a:pPr algn="ctr" eaLnBrk="0" hangingPunct="0"/>
                <a:r>
                  <a:rPr lang="en-US" altLang="ko-KR" sz="1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굴림" pitchFamily="50" charset="-127"/>
                    <a:sym typeface="Symbol" pitchFamily="18" charset="2"/>
                  </a:rPr>
                  <a:t>Transition</a:t>
                </a:r>
                <a:endParaRPr lang="en-US" altLang="ko-KR" sz="100" baseline="-25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굴림" pitchFamily="50" charset="-127"/>
                </a:endParaRPr>
              </a:p>
            </p:txBody>
          </p:sp>
          <p:sp>
            <p:nvSpPr>
              <p:cNvPr id="326" name="Rectangle 7"/>
              <p:cNvSpPr>
                <a:spLocks noChangeArrowheads="1"/>
              </p:cNvSpPr>
              <p:nvPr/>
            </p:nvSpPr>
            <p:spPr bwMode="auto">
              <a:xfrm>
                <a:off x="1513309" y="2333249"/>
                <a:ext cx="286440" cy="75314"/>
              </a:xfrm>
              <a:prstGeom prst="rect">
                <a:avLst/>
              </a:prstGeom>
              <a:solidFill>
                <a:srgbClr val="99CCFF"/>
              </a:solidFill>
              <a:ln w="3175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굴림" pitchFamily="50" charset="-127"/>
                  </a:rPr>
                  <a:t>time advance</a:t>
                </a:r>
              </a:p>
            </p:txBody>
          </p:sp>
          <p:sp>
            <p:nvSpPr>
              <p:cNvPr id="327" name="모서리가 둥근 직사각형 326"/>
              <p:cNvSpPr/>
              <p:nvPr/>
            </p:nvSpPr>
            <p:spPr bwMode="auto">
              <a:xfrm>
                <a:off x="1408210" y="1973413"/>
                <a:ext cx="496638" cy="309626"/>
              </a:xfrm>
              <a:prstGeom prst="roundRect">
                <a:avLst>
                  <a:gd name="adj" fmla="val 12802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5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8" name="타원 327"/>
              <p:cNvSpPr/>
              <p:nvPr/>
            </p:nvSpPr>
            <p:spPr bwMode="auto">
              <a:xfrm>
                <a:off x="1462530" y="2073833"/>
                <a:ext cx="69839" cy="7531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00" b="0" i="0" u="none" strike="noStrike" cap="none" normalizeH="0" baseline="0" dirty="0" smtClean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latin typeface="Arial" charset="0"/>
                  </a:rPr>
                  <a:t>State</a:t>
                </a:r>
                <a:endParaRPr kumimoji="0" lang="ko-KR" altLang="en-US" sz="1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9" name="타원 328"/>
              <p:cNvSpPr/>
              <p:nvPr/>
            </p:nvSpPr>
            <p:spPr bwMode="auto">
              <a:xfrm>
                <a:off x="1532370" y="2174252"/>
                <a:ext cx="69839" cy="7531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00" b="0" i="0" u="none" strike="noStrike" cap="none" normalizeH="0" baseline="0" dirty="0" smtClean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latin typeface="Arial" charset="0"/>
                  </a:rPr>
                  <a:t>State</a:t>
                </a:r>
                <a:endParaRPr kumimoji="0" lang="ko-KR" altLang="en-US" sz="1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0" name="타원 329"/>
              <p:cNvSpPr/>
              <p:nvPr/>
            </p:nvSpPr>
            <p:spPr bwMode="auto">
              <a:xfrm>
                <a:off x="1571170" y="1998518"/>
                <a:ext cx="69839" cy="7531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00" b="0" i="0" u="none" strike="noStrike" cap="none" normalizeH="0" baseline="0" dirty="0" smtClean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latin typeface="Arial" charset="0"/>
                  </a:rPr>
                  <a:t>State</a:t>
                </a:r>
                <a:endParaRPr kumimoji="0" lang="ko-KR" altLang="en-US" sz="1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1" name="타원 330"/>
              <p:cNvSpPr/>
              <p:nvPr/>
            </p:nvSpPr>
            <p:spPr bwMode="auto">
              <a:xfrm>
                <a:off x="1633249" y="2090569"/>
                <a:ext cx="69839" cy="7531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00" b="0" i="0" u="none" strike="noStrike" cap="none" normalizeH="0" baseline="0" dirty="0" smtClean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latin typeface="Arial" charset="0"/>
                  </a:rPr>
                  <a:t>State</a:t>
                </a:r>
                <a:endParaRPr kumimoji="0" lang="ko-KR" altLang="en-US" sz="1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2" name="타원 331"/>
              <p:cNvSpPr/>
              <p:nvPr/>
            </p:nvSpPr>
            <p:spPr bwMode="auto">
              <a:xfrm>
                <a:off x="1679810" y="2190988"/>
                <a:ext cx="69839" cy="7531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00" b="0" i="0" u="none" strike="noStrike" cap="none" normalizeH="0" baseline="0" dirty="0" smtClean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latin typeface="Arial" charset="0"/>
                  </a:rPr>
                  <a:t>State</a:t>
                </a:r>
                <a:endParaRPr kumimoji="0" lang="ko-KR" altLang="en-US" sz="1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3" name="타원 332"/>
              <p:cNvSpPr/>
              <p:nvPr/>
            </p:nvSpPr>
            <p:spPr bwMode="auto">
              <a:xfrm>
                <a:off x="1734129" y="2006886"/>
                <a:ext cx="69839" cy="7531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00" b="0" i="0" u="none" strike="noStrike" cap="none" normalizeH="0" baseline="0" dirty="0" smtClean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latin typeface="Arial" charset="0"/>
                  </a:rPr>
                  <a:t>State</a:t>
                </a:r>
                <a:endParaRPr kumimoji="0" lang="ko-KR" altLang="en-US" sz="1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4" name="타원 333"/>
              <p:cNvSpPr/>
              <p:nvPr/>
            </p:nvSpPr>
            <p:spPr bwMode="auto">
              <a:xfrm>
                <a:off x="1772929" y="2124043"/>
                <a:ext cx="69839" cy="7531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00" b="0" i="0" u="none" strike="noStrike" cap="none" normalizeH="0" baseline="0" dirty="0" smtClean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latin typeface="Arial" charset="0"/>
                  </a:rPr>
                  <a:t>State</a:t>
                </a:r>
                <a:endParaRPr kumimoji="0" lang="ko-KR" altLang="en-US" sz="1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335" name="직선 화살표 연결선 334"/>
              <p:cNvCxnSpPr>
                <a:stCxn id="328" idx="7"/>
                <a:endCxn id="330" idx="2"/>
              </p:cNvCxnSpPr>
              <p:nvPr/>
            </p:nvCxnSpPr>
            <p:spPr bwMode="auto">
              <a:xfrm rot="5400000" flipH="1" flipV="1">
                <a:off x="1522312" y="2036005"/>
                <a:ext cx="48687" cy="49028"/>
              </a:xfrm>
              <a:prstGeom prst="straightConnector1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6" name="직선 화살표 연결선 335"/>
              <p:cNvCxnSpPr>
                <a:stCxn id="330" idx="5"/>
                <a:endCxn id="331" idx="0"/>
              </p:cNvCxnSpPr>
              <p:nvPr/>
            </p:nvCxnSpPr>
            <p:spPr bwMode="auto">
              <a:xfrm rot="16200000" flipH="1">
                <a:off x="1635593" y="2057992"/>
                <a:ext cx="27766" cy="37388"/>
              </a:xfrm>
              <a:prstGeom prst="straightConnector1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7" name="직선 화살표 연결선 336"/>
              <p:cNvCxnSpPr>
                <a:stCxn id="330" idx="6"/>
                <a:endCxn id="333" idx="2"/>
              </p:cNvCxnSpPr>
              <p:nvPr/>
            </p:nvCxnSpPr>
            <p:spPr bwMode="auto">
              <a:xfrm>
                <a:off x="1641010" y="2036176"/>
                <a:ext cx="93120" cy="8368"/>
              </a:xfrm>
              <a:prstGeom prst="straightConnector1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8" name="직선 화살표 연결선 337"/>
              <p:cNvCxnSpPr>
                <a:stCxn id="331" idx="5"/>
                <a:endCxn id="332" idx="0"/>
              </p:cNvCxnSpPr>
              <p:nvPr/>
            </p:nvCxnSpPr>
            <p:spPr bwMode="auto">
              <a:xfrm rot="16200000" flipH="1">
                <a:off x="1685728" y="2161987"/>
                <a:ext cx="36134" cy="21868"/>
              </a:xfrm>
              <a:prstGeom prst="straightConnector1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9" name="직선 화살표 연결선 338"/>
              <p:cNvCxnSpPr>
                <a:stCxn id="334" idx="3"/>
                <a:endCxn id="332" idx="7"/>
              </p:cNvCxnSpPr>
              <p:nvPr/>
            </p:nvCxnSpPr>
            <p:spPr bwMode="auto">
              <a:xfrm rot="5400000">
                <a:off x="1754444" y="2173305"/>
                <a:ext cx="13691" cy="43736"/>
              </a:xfrm>
              <a:prstGeom prst="straightConnector1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0" name="직선 화살표 연결선 339"/>
              <p:cNvCxnSpPr>
                <a:stCxn id="333" idx="5"/>
                <a:endCxn id="334" idx="0"/>
              </p:cNvCxnSpPr>
              <p:nvPr/>
            </p:nvCxnSpPr>
            <p:spPr bwMode="auto">
              <a:xfrm rot="16200000" flipH="1">
                <a:off x="1774360" y="2090553"/>
                <a:ext cx="52871" cy="14108"/>
              </a:xfrm>
              <a:prstGeom prst="straightConnector1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1" name="직선 화살표 연결선 340"/>
              <p:cNvCxnSpPr>
                <a:stCxn id="328" idx="6"/>
                <a:endCxn id="331" idx="2"/>
              </p:cNvCxnSpPr>
              <p:nvPr/>
            </p:nvCxnSpPr>
            <p:spPr bwMode="auto">
              <a:xfrm>
                <a:off x="1532370" y="2111490"/>
                <a:ext cx="100880" cy="16736"/>
              </a:xfrm>
              <a:prstGeom prst="straightConnector1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2" name="직선 화살표 연결선 341"/>
              <p:cNvCxnSpPr>
                <a:stCxn id="329" idx="6"/>
                <a:endCxn id="332" idx="2"/>
              </p:cNvCxnSpPr>
              <p:nvPr/>
            </p:nvCxnSpPr>
            <p:spPr bwMode="auto">
              <a:xfrm>
                <a:off x="1602210" y="2211909"/>
                <a:ext cx="77600" cy="16736"/>
              </a:xfrm>
              <a:prstGeom prst="straightConnector1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3" name="직선 화살표 연결선 342"/>
              <p:cNvCxnSpPr>
                <a:stCxn id="329" idx="1"/>
                <a:endCxn id="328" idx="4"/>
              </p:cNvCxnSpPr>
              <p:nvPr/>
            </p:nvCxnSpPr>
            <p:spPr bwMode="auto">
              <a:xfrm rot="16200000" flipV="1">
                <a:off x="1501957" y="2144641"/>
                <a:ext cx="36134" cy="45147"/>
              </a:xfrm>
              <a:prstGeom prst="straightConnector1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44" name="Rectangle 5"/>
              <p:cNvSpPr>
                <a:spLocks noChangeArrowheads="1"/>
              </p:cNvSpPr>
              <p:nvPr/>
            </p:nvSpPr>
            <p:spPr bwMode="auto">
              <a:xfrm>
                <a:off x="1959131" y="2084384"/>
                <a:ext cx="186239" cy="87685"/>
              </a:xfrm>
              <a:prstGeom prst="rect">
                <a:avLst/>
              </a:prstGeom>
              <a:solidFill>
                <a:srgbClr val="99CCFF"/>
              </a:solidFill>
              <a:ln w="3175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1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굴림" pitchFamily="50" charset="-127"/>
                    <a:sym typeface="Symbol" pitchFamily="18" charset="2"/>
                  </a:rPr>
                  <a:t>Internal </a:t>
                </a:r>
              </a:p>
              <a:p>
                <a:pPr algn="ctr" eaLnBrk="0" hangingPunct="0"/>
                <a:r>
                  <a:rPr lang="en-US" altLang="ko-KR" sz="1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굴림" pitchFamily="50" charset="-127"/>
                    <a:sym typeface="Symbol" pitchFamily="18" charset="2"/>
                  </a:rPr>
                  <a:t>Transition</a:t>
                </a:r>
                <a:endParaRPr lang="en-US" altLang="ko-KR" sz="100" baseline="-25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굴림" pitchFamily="50" charset="-127"/>
                </a:endParaRPr>
              </a:p>
            </p:txBody>
          </p:sp>
          <p:cxnSp>
            <p:nvCxnSpPr>
              <p:cNvPr id="345" name="직선 화살표 연결선 344"/>
              <p:cNvCxnSpPr>
                <a:stCxn id="325" idx="3"/>
                <a:endCxn id="327" idx="1"/>
              </p:cNvCxnSpPr>
              <p:nvPr/>
            </p:nvCxnSpPr>
            <p:spPr bwMode="auto">
              <a:xfrm>
                <a:off x="1347799" y="2128227"/>
                <a:ext cx="60412" cy="526"/>
              </a:xfrm>
              <a:prstGeom prst="straightConnector1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6" name="직선 화살표 연결선 345"/>
              <p:cNvCxnSpPr>
                <a:stCxn id="344" idx="1"/>
                <a:endCxn id="327" idx="3"/>
              </p:cNvCxnSpPr>
              <p:nvPr/>
            </p:nvCxnSpPr>
            <p:spPr bwMode="auto">
              <a:xfrm rot="10800000">
                <a:off x="1904848" y="2128227"/>
                <a:ext cx="54282" cy="526"/>
              </a:xfrm>
              <a:prstGeom prst="straightConnector1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7" name="직선 화살표 연결선 346"/>
              <p:cNvCxnSpPr>
                <a:stCxn id="327" idx="2"/>
                <a:endCxn id="326" idx="0"/>
              </p:cNvCxnSpPr>
              <p:nvPr/>
            </p:nvCxnSpPr>
            <p:spPr bwMode="auto">
              <a:xfrm rot="5400000">
                <a:off x="1631424" y="2308157"/>
                <a:ext cx="50210" cy="338"/>
              </a:xfrm>
              <a:prstGeom prst="straightConnector1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8" name="Shape 347"/>
              <p:cNvCxnSpPr>
                <a:stCxn id="326" idx="3"/>
                <a:endCxn id="344" idx="2"/>
              </p:cNvCxnSpPr>
              <p:nvPr/>
            </p:nvCxnSpPr>
            <p:spPr bwMode="auto">
              <a:xfrm flipV="1">
                <a:off x="1799750" y="2172069"/>
                <a:ext cx="252501" cy="198837"/>
              </a:xfrm>
              <a:prstGeom prst="bentConnector2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9" name="Shape 348"/>
              <p:cNvCxnSpPr>
                <a:stCxn id="326" idx="3"/>
                <a:endCxn id="324" idx="0"/>
              </p:cNvCxnSpPr>
              <p:nvPr/>
            </p:nvCxnSpPr>
            <p:spPr bwMode="auto">
              <a:xfrm>
                <a:off x="1799750" y="2370906"/>
                <a:ext cx="129936" cy="46026"/>
              </a:xfrm>
              <a:prstGeom prst="bentConnector2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4" name="그룹 349"/>
            <p:cNvGrpSpPr/>
            <p:nvPr/>
          </p:nvGrpSpPr>
          <p:grpSpPr>
            <a:xfrm>
              <a:off x="957213" y="5364189"/>
              <a:ext cx="474669" cy="292104"/>
              <a:chOff x="1103266" y="1936960"/>
              <a:chExt cx="1089282" cy="579215"/>
            </a:xfrm>
          </p:grpSpPr>
          <p:sp>
            <p:nvSpPr>
              <p:cNvPr id="351" name="직사각형 350"/>
              <p:cNvSpPr/>
              <p:nvPr/>
            </p:nvSpPr>
            <p:spPr bwMode="auto">
              <a:xfrm>
                <a:off x="1103266" y="1936960"/>
                <a:ext cx="1089282" cy="579215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5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52" name="Rectangle 4"/>
              <p:cNvSpPr>
                <a:spLocks noChangeArrowheads="1"/>
              </p:cNvSpPr>
              <p:nvPr/>
            </p:nvSpPr>
            <p:spPr bwMode="auto">
              <a:xfrm>
                <a:off x="1814634" y="2416932"/>
                <a:ext cx="230103" cy="58213"/>
              </a:xfrm>
              <a:prstGeom prst="rect">
                <a:avLst/>
              </a:prstGeom>
              <a:solidFill>
                <a:srgbClr val="99CCFF"/>
              </a:solidFill>
              <a:ln w="3175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굴림" pitchFamily="50" charset="-127"/>
                  </a:rPr>
                  <a:t>output</a:t>
                </a:r>
              </a:p>
            </p:txBody>
          </p:sp>
          <p:sp>
            <p:nvSpPr>
              <p:cNvPr id="353" name="Rectangle 5"/>
              <p:cNvSpPr>
                <a:spLocks noChangeArrowheads="1"/>
              </p:cNvSpPr>
              <p:nvPr/>
            </p:nvSpPr>
            <p:spPr bwMode="auto">
              <a:xfrm>
                <a:off x="1149083" y="2084384"/>
                <a:ext cx="198716" cy="87685"/>
              </a:xfrm>
              <a:prstGeom prst="rect">
                <a:avLst/>
              </a:prstGeom>
              <a:solidFill>
                <a:srgbClr val="99CCFF"/>
              </a:solidFill>
              <a:ln w="3175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1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굴림" pitchFamily="50" charset="-127"/>
                    <a:sym typeface="Symbol" pitchFamily="18" charset="2"/>
                  </a:rPr>
                  <a:t>External </a:t>
                </a:r>
              </a:p>
              <a:p>
                <a:pPr algn="ctr" eaLnBrk="0" hangingPunct="0"/>
                <a:r>
                  <a:rPr lang="en-US" altLang="ko-KR" sz="1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굴림" pitchFamily="50" charset="-127"/>
                    <a:sym typeface="Symbol" pitchFamily="18" charset="2"/>
                  </a:rPr>
                  <a:t>Transition</a:t>
                </a:r>
                <a:endParaRPr lang="en-US" altLang="ko-KR" sz="100" baseline="-25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굴림" pitchFamily="50" charset="-127"/>
                </a:endParaRPr>
              </a:p>
            </p:txBody>
          </p:sp>
          <p:sp>
            <p:nvSpPr>
              <p:cNvPr id="354" name="Rectangle 7"/>
              <p:cNvSpPr>
                <a:spLocks noChangeArrowheads="1"/>
              </p:cNvSpPr>
              <p:nvPr/>
            </p:nvSpPr>
            <p:spPr bwMode="auto">
              <a:xfrm>
                <a:off x="1513309" y="2333249"/>
                <a:ext cx="286440" cy="75314"/>
              </a:xfrm>
              <a:prstGeom prst="rect">
                <a:avLst/>
              </a:prstGeom>
              <a:solidFill>
                <a:srgbClr val="99CCFF"/>
              </a:solidFill>
              <a:ln w="3175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굴림" pitchFamily="50" charset="-127"/>
                  </a:rPr>
                  <a:t>time advance</a:t>
                </a:r>
              </a:p>
            </p:txBody>
          </p:sp>
          <p:sp>
            <p:nvSpPr>
              <p:cNvPr id="355" name="모서리가 둥근 직사각형 354"/>
              <p:cNvSpPr/>
              <p:nvPr/>
            </p:nvSpPr>
            <p:spPr bwMode="auto">
              <a:xfrm>
                <a:off x="1408210" y="1973413"/>
                <a:ext cx="496638" cy="309626"/>
              </a:xfrm>
              <a:prstGeom prst="roundRect">
                <a:avLst>
                  <a:gd name="adj" fmla="val 12802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5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56" name="타원 355"/>
              <p:cNvSpPr/>
              <p:nvPr/>
            </p:nvSpPr>
            <p:spPr bwMode="auto">
              <a:xfrm>
                <a:off x="1462530" y="2073833"/>
                <a:ext cx="69839" cy="7531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00" b="0" i="0" u="none" strike="noStrike" cap="none" normalizeH="0" baseline="0" dirty="0" smtClean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latin typeface="Arial" charset="0"/>
                  </a:rPr>
                  <a:t>State</a:t>
                </a:r>
                <a:endParaRPr kumimoji="0" lang="ko-KR" altLang="en-US" sz="1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57" name="타원 356"/>
              <p:cNvSpPr/>
              <p:nvPr/>
            </p:nvSpPr>
            <p:spPr bwMode="auto">
              <a:xfrm>
                <a:off x="1532370" y="2174252"/>
                <a:ext cx="69839" cy="7531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00" b="0" i="0" u="none" strike="noStrike" cap="none" normalizeH="0" baseline="0" dirty="0" smtClean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latin typeface="Arial" charset="0"/>
                  </a:rPr>
                  <a:t>State</a:t>
                </a:r>
                <a:endParaRPr kumimoji="0" lang="ko-KR" altLang="en-US" sz="1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58" name="타원 357"/>
              <p:cNvSpPr/>
              <p:nvPr/>
            </p:nvSpPr>
            <p:spPr bwMode="auto">
              <a:xfrm>
                <a:off x="1571170" y="1998518"/>
                <a:ext cx="69839" cy="7531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00" b="0" i="0" u="none" strike="noStrike" cap="none" normalizeH="0" baseline="0" dirty="0" smtClean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latin typeface="Arial" charset="0"/>
                  </a:rPr>
                  <a:t>State</a:t>
                </a:r>
                <a:endParaRPr kumimoji="0" lang="ko-KR" altLang="en-US" sz="1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59" name="타원 358"/>
              <p:cNvSpPr/>
              <p:nvPr/>
            </p:nvSpPr>
            <p:spPr bwMode="auto">
              <a:xfrm>
                <a:off x="1633249" y="2090569"/>
                <a:ext cx="69839" cy="7531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00" b="0" i="0" u="none" strike="noStrike" cap="none" normalizeH="0" baseline="0" dirty="0" smtClean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latin typeface="Arial" charset="0"/>
                  </a:rPr>
                  <a:t>State</a:t>
                </a:r>
                <a:endParaRPr kumimoji="0" lang="ko-KR" altLang="en-US" sz="1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0" name="타원 359"/>
              <p:cNvSpPr/>
              <p:nvPr/>
            </p:nvSpPr>
            <p:spPr bwMode="auto">
              <a:xfrm>
                <a:off x="1679810" y="2190988"/>
                <a:ext cx="69839" cy="7531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00" b="0" i="0" u="none" strike="noStrike" cap="none" normalizeH="0" baseline="0" dirty="0" smtClean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latin typeface="Arial" charset="0"/>
                  </a:rPr>
                  <a:t>State</a:t>
                </a:r>
                <a:endParaRPr kumimoji="0" lang="ko-KR" altLang="en-US" sz="1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1" name="타원 360"/>
              <p:cNvSpPr/>
              <p:nvPr/>
            </p:nvSpPr>
            <p:spPr bwMode="auto">
              <a:xfrm>
                <a:off x="1734129" y="2006886"/>
                <a:ext cx="69839" cy="7531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00" b="0" i="0" u="none" strike="noStrike" cap="none" normalizeH="0" baseline="0" dirty="0" smtClean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latin typeface="Arial" charset="0"/>
                  </a:rPr>
                  <a:t>State</a:t>
                </a:r>
                <a:endParaRPr kumimoji="0" lang="ko-KR" altLang="en-US" sz="1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2" name="타원 361"/>
              <p:cNvSpPr/>
              <p:nvPr/>
            </p:nvSpPr>
            <p:spPr bwMode="auto">
              <a:xfrm>
                <a:off x="1772929" y="2124043"/>
                <a:ext cx="69839" cy="7531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00" b="0" i="0" u="none" strike="noStrike" cap="none" normalizeH="0" baseline="0" dirty="0" smtClean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latin typeface="Arial" charset="0"/>
                  </a:rPr>
                  <a:t>State</a:t>
                </a:r>
                <a:endParaRPr kumimoji="0" lang="ko-KR" altLang="en-US" sz="1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363" name="직선 화살표 연결선 362"/>
              <p:cNvCxnSpPr>
                <a:stCxn id="356" idx="7"/>
                <a:endCxn id="358" idx="2"/>
              </p:cNvCxnSpPr>
              <p:nvPr/>
            </p:nvCxnSpPr>
            <p:spPr bwMode="auto">
              <a:xfrm rot="5400000" flipH="1" flipV="1">
                <a:off x="1522312" y="2036005"/>
                <a:ext cx="48687" cy="49028"/>
              </a:xfrm>
              <a:prstGeom prst="straightConnector1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4" name="직선 화살표 연결선 363"/>
              <p:cNvCxnSpPr>
                <a:stCxn id="358" idx="5"/>
                <a:endCxn id="359" idx="0"/>
              </p:cNvCxnSpPr>
              <p:nvPr/>
            </p:nvCxnSpPr>
            <p:spPr bwMode="auto">
              <a:xfrm rot="16200000" flipH="1">
                <a:off x="1635593" y="2057992"/>
                <a:ext cx="27766" cy="37388"/>
              </a:xfrm>
              <a:prstGeom prst="straightConnector1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5" name="직선 화살표 연결선 364"/>
              <p:cNvCxnSpPr>
                <a:stCxn id="358" idx="6"/>
                <a:endCxn id="361" idx="2"/>
              </p:cNvCxnSpPr>
              <p:nvPr/>
            </p:nvCxnSpPr>
            <p:spPr bwMode="auto">
              <a:xfrm>
                <a:off x="1641010" y="2036176"/>
                <a:ext cx="93120" cy="8368"/>
              </a:xfrm>
              <a:prstGeom prst="straightConnector1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6" name="직선 화살표 연결선 365"/>
              <p:cNvCxnSpPr>
                <a:stCxn id="359" idx="5"/>
                <a:endCxn id="360" idx="0"/>
              </p:cNvCxnSpPr>
              <p:nvPr/>
            </p:nvCxnSpPr>
            <p:spPr bwMode="auto">
              <a:xfrm rot="16200000" flipH="1">
                <a:off x="1685728" y="2161987"/>
                <a:ext cx="36134" cy="21868"/>
              </a:xfrm>
              <a:prstGeom prst="straightConnector1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7" name="직선 화살표 연결선 366"/>
              <p:cNvCxnSpPr>
                <a:stCxn id="362" idx="3"/>
                <a:endCxn id="360" idx="7"/>
              </p:cNvCxnSpPr>
              <p:nvPr/>
            </p:nvCxnSpPr>
            <p:spPr bwMode="auto">
              <a:xfrm rot="5400000">
                <a:off x="1754444" y="2173305"/>
                <a:ext cx="13691" cy="43736"/>
              </a:xfrm>
              <a:prstGeom prst="straightConnector1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8" name="직선 화살표 연결선 367"/>
              <p:cNvCxnSpPr>
                <a:stCxn id="361" idx="5"/>
                <a:endCxn id="362" idx="0"/>
              </p:cNvCxnSpPr>
              <p:nvPr/>
            </p:nvCxnSpPr>
            <p:spPr bwMode="auto">
              <a:xfrm rot="16200000" flipH="1">
                <a:off x="1774360" y="2090553"/>
                <a:ext cx="52871" cy="14108"/>
              </a:xfrm>
              <a:prstGeom prst="straightConnector1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9" name="직선 화살표 연결선 368"/>
              <p:cNvCxnSpPr>
                <a:stCxn id="356" idx="6"/>
                <a:endCxn id="359" idx="2"/>
              </p:cNvCxnSpPr>
              <p:nvPr/>
            </p:nvCxnSpPr>
            <p:spPr bwMode="auto">
              <a:xfrm>
                <a:off x="1532370" y="2111490"/>
                <a:ext cx="100880" cy="16736"/>
              </a:xfrm>
              <a:prstGeom prst="straightConnector1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0" name="직선 화살표 연결선 369"/>
              <p:cNvCxnSpPr>
                <a:stCxn id="357" idx="6"/>
                <a:endCxn id="360" idx="2"/>
              </p:cNvCxnSpPr>
              <p:nvPr/>
            </p:nvCxnSpPr>
            <p:spPr bwMode="auto">
              <a:xfrm>
                <a:off x="1602210" y="2211909"/>
                <a:ext cx="77600" cy="16736"/>
              </a:xfrm>
              <a:prstGeom prst="straightConnector1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1" name="직선 화살표 연결선 370"/>
              <p:cNvCxnSpPr>
                <a:stCxn id="357" idx="1"/>
                <a:endCxn id="356" idx="4"/>
              </p:cNvCxnSpPr>
              <p:nvPr/>
            </p:nvCxnSpPr>
            <p:spPr bwMode="auto">
              <a:xfrm rot="16200000" flipV="1">
                <a:off x="1501957" y="2144641"/>
                <a:ext cx="36134" cy="45147"/>
              </a:xfrm>
              <a:prstGeom prst="straightConnector1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72" name="Rectangle 5"/>
              <p:cNvSpPr>
                <a:spLocks noChangeArrowheads="1"/>
              </p:cNvSpPr>
              <p:nvPr/>
            </p:nvSpPr>
            <p:spPr bwMode="auto">
              <a:xfrm>
                <a:off x="1959131" y="2084384"/>
                <a:ext cx="186239" cy="87685"/>
              </a:xfrm>
              <a:prstGeom prst="rect">
                <a:avLst/>
              </a:prstGeom>
              <a:solidFill>
                <a:srgbClr val="99CCFF"/>
              </a:solidFill>
              <a:ln w="3175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1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굴림" pitchFamily="50" charset="-127"/>
                    <a:sym typeface="Symbol" pitchFamily="18" charset="2"/>
                  </a:rPr>
                  <a:t>Internal </a:t>
                </a:r>
              </a:p>
              <a:p>
                <a:pPr algn="ctr" eaLnBrk="0" hangingPunct="0"/>
                <a:r>
                  <a:rPr lang="en-US" altLang="ko-KR" sz="1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굴림" pitchFamily="50" charset="-127"/>
                    <a:sym typeface="Symbol" pitchFamily="18" charset="2"/>
                  </a:rPr>
                  <a:t>Transition</a:t>
                </a:r>
                <a:endParaRPr lang="en-US" altLang="ko-KR" sz="100" baseline="-25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굴림" pitchFamily="50" charset="-127"/>
                </a:endParaRPr>
              </a:p>
            </p:txBody>
          </p:sp>
          <p:cxnSp>
            <p:nvCxnSpPr>
              <p:cNvPr id="373" name="직선 화살표 연결선 372"/>
              <p:cNvCxnSpPr>
                <a:stCxn id="353" idx="3"/>
                <a:endCxn id="355" idx="1"/>
              </p:cNvCxnSpPr>
              <p:nvPr/>
            </p:nvCxnSpPr>
            <p:spPr bwMode="auto">
              <a:xfrm>
                <a:off x="1347799" y="2128227"/>
                <a:ext cx="60412" cy="526"/>
              </a:xfrm>
              <a:prstGeom prst="straightConnector1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4" name="직선 화살표 연결선 373"/>
              <p:cNvCxnSpPr>
                <a:stCxn id="372" idx="1"/>
                <a:endCxn id="355" idx="3"/>
              </p:cNvCxnSpPr>
              <p:nvPr/>
            </p:nvCxnSpPr>
            <p:spPr bwMode="auto">
              <a:xfrm rot="10800000">
                <a:off x="1904848" y="2128227"/>
                <a:ext cx="54282" cy="526"/>
              </a:xfrm>
              <a:prstGeom prst="straightConnector1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5" name="직선 화살표 연결선 374"/>
              <p:cNvCxnSpPr>
                <a:stCxn id="355" idx="2"/>
                <a:endCxn id="354" idx="0"/>
              </p:cNvCxnSpPr>
              <p:nvPr/>
            </p:nvCxnSpPr>
            <p:spPr bwMode="auto">
              <a:xfrm rot="5400000">
                <a:off x="1631424" y="2308157"/>
                <a:ext cx="50210" cy="338"/>
              </a:xfrm>
              <a:prstGeom prst="straightConnector1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6" name="Shape 375"/>
              <p:cNvCxnSpPr>
                <a:stCxn id="354" idx="3"/>
                <a:endCxn id="372" idx="2"/>
              </p:cNvCxnSpPr>
              <p:nvPr/>
            </p:nvCxnSpPr>
            <p:spPr bwMode="auto">
              <a:xfrm flipV="1">
                <a:off x="1799750" y="2172069"/>
                <a:ext cx="252501" cy="198837"/>
              </a:xfrm>
              <a:prstGeom prst="bentConnector2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7" name="Shape 376"/>
              <p:cNvCxnSpPr>
                <a:stCxn id="354" idx="3"/>
                <a:endCxn id="352" idx="0"/>
              </p:cNvCxnSpPr>
              <p:nvPr/>
            </p:nvCxnSpPr>
            <p:spPr bwMode="auto">
              <a:xfrm>
                <a:off x="1799750" y="2370906"/>
                <a:ext cx="129936" cy="46026"/>
              </a:xfrm>
              <a:prstGeom prst="bentConnector2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5" name="그룹 377"/>
            <p:cNvGrpSpPr/>
            <p:nvPr/>
          </p:nvGrpSpPr>
          <p:grpSpPr>
            <a:xfrm>
              <a:off x="1504908" y="5364189"/>
              <a:ext cx="474669" cy="292104"/>
              <a:chOff x="1103266" y="1936960"/>
              <a:chExt cx="1089282" cy="579215"/>
            </a:xfrm>
          </p:grpSpPr>
          <p:sp>
            <p:nvSpPr>
              <p:cNvPr id="379" name="직사각형 378"/>
              <p:cNvSpPr/>
              <p:nvPr/>
            </p:nvSpPr>
            <p:spPr bwMode="auto">
              <a:xfrm>
                <a:off x="1103266" y="1936960"/>
                <a:ext cx="1089282" cy="579215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5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0" name="Rectangle 4"/>
              <p:cNvSpPr>
                <a:spLocks noChangeArrowheads="1"/>
              </p:cNvSpPr>
              <p:nvPr/>
            </p:nvSpPr>
            <p:spPr bwMode="auto">
              <a:xfrm>
                <a:off x="1814634" y="2416932"/>
                <a:ext cx="230103" cy="58213"/>
              </a:xfrm>
              <a:prstGeom prst="rect">
                <a:avLst/>
              </a:prstGeom>
              <a:solidFill>
                <a:srgbClr val="99CCFF"/>
              </a:solidFill>
              <a:ln w="3175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굴림" pitchFamily="50" charset="-127"/>
                  </a:rPr>
                  <a:t>output</a:t>
                </a:r>
              </a:p>
            </p:txBody>
          </p:sp>
          <p:sp>
            <p:nvSpPr>
              <p:cNvPr id="381" name="Rectangle 5"/>
              <p:cNvSpPr>
                <a:spLocks noChangeArrowheads="1"/>
              </p:cNvSpPr>
              <p:nvPr/>
            </p:nvSpPr>
            <p:spPr bwMode="auto">
              <a:xfrm>
                <a:off x="1149083" y="2084384"/>
                <a:ext cx="198716" cy="87685"/>
              </a:xfrm>
              <a:prstGeom prst="rect">
                <a:avLst/>
              </a:prstGeom>
              <a:solidFill>
                <a:srgbClr val="99CCFF"/>
              </a:solidFill>
              <a:ln w="3175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1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굴림" pitchFamily="50" charset="-127"/>
                    <a:sym typeface="Symbol" pitchFamily="18" charset="2"/>
                  </a:rPr>
                  <a:t>External </a:t>
                </a:r>
              </a:p>
              <a:p>
                <a:pPr algn="ctr" eaLnBrk="0" hangingPunct="0"/>
                <a:r>
                  <a:rPr lang="en-US" altLang="ko-KR" sz="1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굴림" pitchFamily="50" charset="-127"/>
                    <a:sym typeface="Symbol" pitchFamily="18" charset="2"/>
                  </a:rPr>
                  <a:t>Transition</a:t>
                </a:r>
                <a:endParaRPr lang="en-US" altLang="ko-KR" sz="100" baseline="-25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굴림" pitchFamily="50" charset="-127"/>
                </a:endParaRPr>
              </a:p>
            </p:txBody>
          </p:sp>
          <p:sp>
            <p:nvSpPr>
              <p:cNvPr id="382" name="Rectangle 7"/>
              <p:cNvSpPr>
                <a:spLocks noChangeArrowheads="1"/>
              </p:cNvSpPr>
              <p:nvPr/>
            </p:nvSpPr>
            <p:spPr bwMode="auto">
              <a:xfrm>
                <a:off x="1513309" y="2333249"/>
                <a:ext cx="286440" cy="75314"/>
              </a:xfrm>
              <a:prstGeom prst="rect">
                <a:avLst/>
              </a:prstGeom>
              <a:solidFill>
                <a:srgbClr val="99CCFF"/>
              </a:solidFill>
              <a:ln w="3175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굴림" pitchFamily="50" charset="-127"/>
                  </a:rPr>
                  <a:t>time advance</a:t>
                </a:r>
              </a:p>
            </p:txBody>
          </p:sp>
          <p:sp>
            <p:nvSpPr>
              <p:cNvPr id="383" name="모서리가 둥근 직사각형 382"/>
              <p:cNvSpPr/>
              <p:nvPr/>
            </p:nvSpPr>
            <p:spPr bwMode="auto">
              <a:xfrm>
                <a:off x="1408210" y="1973413"/>
                <a:ext cx="496638" cy="309626"/>
              </a:xfrm>
              <a:prstGeom prst="roundRect">
                <a:avLst>
                  <a:gd name="adj" fmla="val 12802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5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4" name="타원 383"/>
              <p:cNvSpPr/>
              <p:nvPr/>
            </p:nvSpPr>
            <p:spPr bwMode="auto">
              <a:xfrm>
                <a:off x="1462530" y="2073833"/>
                <a:ext cx="69839" cy="7531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00" b="0" i="0" u="none" strike="noStrike" cap="none" normalizeH="0" baseline="0" dirty="0" smtClean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latin typeface="Arial" charset="0"/>
                  </a:rPr>
                  <a:t>State</a:t>
                </a:r>
                <a:endParaRPr kumimoji="0" lang="ko-KR" altLang="en-US" sz="1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5" name="타원 384"/>
              <p:cNvSpPr/>
              <p:nvPr/>
            </p:nvSpPr>
            <p:spPr bwMode="auto">
              <a:xfrm>
                <a:off x="1532370" y="2174252"/>
                <a:ext cx="69839" cy="7531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00" b="0" i="0" u="none" strike="noStrike" cap="none" normalizeH="0" baseline="0" dirty="0" smtClean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latin typeface="Arial" charset="0"/>
                  </a:rPr>
                  <a:t>State</a:t>
                </a:r>
                <a:endParaRPr kumimoji="0" lang="ko-KR" altLang="en-US" sz="1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6" name="타원 385"/>
              <p:cNvSpPr/>
              <p:nvPr/>
            </p:nvSpPr>
            <p:spPr bwMode="auto">
              <a:xfrm>
                <a:off x="1571170" y="1998518"/>
                <a:ext cx="69839" cy="7531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00" b="0" i="0" u="none" strike="noStrike" cap="none" normalizeH="0" baseline="0" dirty="0" smtClean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latin typeface="Arial" charset="0"/>
                  </a:rPr>
                  <a:t>State</a:t>
                </a:r>
                <a:endParaRPr kumimoji="0" lang="ko-KR" altLang="en-US" sz="1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7" name="타원 386"/>
              <p:cNvSpPr/>
              <p:nvPr/>
            </p:nvSpPr>
            <p:spPr bwMode="auto">
              <a:xfrm>
                <a:off x="1633249" y="2090569"/>
                <a:ext cx="69839" cy="7531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00" b="0" i="0" u="none" strike="noStrike" cap="none" normalizeH="0" baseline="0" dirty="0" smtClean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latin typeface="Arial" charset="0"/>
                  </a:rPr>
                  <a:t>State</a:t>
                </a:r>
                <a:endParaRPr kumimoji="0" lang="ko-KR" altLang="en-US" sz="1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8" name="타원 387"/>
              <p:cNvSpPr/>
              <p:nvPr/>
            </p:nvSpPr>
            <p:spPr bwMode="auto">
              <a:xfrm>
                <a:off x="1679810" y="2190988"/>
                <a:ext cx="69839" cy="7531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00" b="0" i="0" u="none" strike="noStrike" cap="none" normalizeH="0" baseline="0" dirty="0" smtClean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latin typeface="Arial" charset="0"/>
                  </a:rPr>
                  <a:t>State</a:t>
                </a:r>
                <a:endParaRPr kumimoji="0" lang="ko-KR" altLang="en-US" sz="1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9" name="타원 388"/>
              <p:cNvSpPr/>
              <p:nvPr/>
            </p:nvSpPr>
            <p:spPr bwMode="auto">
              <a:xfrm>
                <a:off x="1734129" y="2006886"/>
                <a:ext cx="69839" cy="7531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00" b="0" i="0" u="none" strike="noStrike" cap="none" normalizeH="0" baseline="0" dirty="0" smtClean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latin typeface="Arial" charset="0"/>
                  </a:rPr>
                  <a:t>State</a:t>
                </a:r>
                <a:endParaRPr kumimoji="0" lang="ko-KR" altLang="en-US" sz="1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0" name="타원 389"/>
              <p:cNvSpPr/>
              <p:nvPr/>
            </p:nvSpPr>
            <p:spPr bwMode="auto">
              <a:xfrm>
                <a:off x="1772929" y="2124043"/>
                <a:ext cx="69839" cy="7531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00" b="0" i="0" u="none" strike="noStrike" cap="none" normalizeH="0" baseline="0" dirty="0" smtClean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latin typeface="Arial" charset="0"/>
                  </a:rPr>
                  <a:t>State</a:t>
                </a:r>
                <a:endParaRPr kumimoji="0" lang="ko-KR" altLang="en-US" sz="1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391" name="직선 화살표 연결선 390"/>
              <p:cNvCxnSpPr>
                <a:stCxn id="384" idx="7"/>
                <a:endCxn id="386" idx="2"/>
              </p:cNvCxnSpPr>
              <p:nvPr/>
            </p:nvCxnSpPr>
            <p:spPr bwMode="auto">
              <a:xfrm rot="5400000" flipH="1" flipV="1">
                <a:off x="1522312" y="2036005"/>
                <a:ext cx="48687" cy="49028"/>
              </a:xfrm>
              <a:prstGeom prst="straightConnector1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2" name="직선 화살표 연결선 391"/>
              <p:cNvCxnSpPr>
                <a:stCxn id="386" idx="5"/>
                <a:endCxn id="387" idx="0"/>
              </p:cNvCxnSpPr>
              <p:nvPr/>
            </p:nvCxnSpPr>
            <p:spPr bwMode="auto">
              <a:xfrm rot="16200000" flipH="1">
                <a:off x="1635593" y="2057992"/>
                <a:ext cx="27766" cy="37388"/>
              </a:xfrm>
              <a:prstGeom prst="straightConnector1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3" name="직선 화살표 연결선 392"/>
              <p:cNvCxnSpPr>
                <a:stCxn id="386" idx="6"/>
                <a:endCxn id="389" idx="2"/>
              </p:cNvCxnSpPr>
              <p:nvPr/>
            </p:nvCxnSpPr>
            <p:spPr bwMode="auto">
              <a:xfrm>
                <a:off x="1641010" y="2036176"/>
                <a:ext cx="93120" cy="8368"/>
              </a:xfrm>
              <a:prstGeom prst="straightConnector1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4" name="직선 화살표 연결선 393"/>
              <p:cNvCxnSpPr>
                <a:stCxn id="387" idx="5"/>
                <a:endCxn id="388" idx="0"/>
              </p:cNvCxnSpPr>
              <p:nvPr/>
            </p:nvCxnSpPr>
            <p:spPr bwMode="auto">
              <a:xfrm rot="16200000" flipH="1">
                <a:off x="1685728" y="2161987"/>
                <a:ext cx="36134" cy="21868"/>
              </a:xfrm>
              <a:prstGeom prst="straightConnector1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5" name="직선 화살표 연결선 394"/>
              <p:cNvCxnSpPr>
                <a:stCxn id="390" idx="3"/>
                <a:endCxn id="388" idx="7"/>
              </p:cNvCxnSpPr>
              <p:nvPr/>
            </p:nvCxnSpPr>
            <p:spPr bwMode="auto">
              <a:xfrm rot="5400000">
                <a:off x="1754444" y="2173305"/>
                <a:ext cx="13691" cy="43736"/>
              </a:xfrm>
              <a:prstGeom prst="straightConnector1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6" name="직선 화살표 연결선 395"/>
              <p:cNvCxnSpPr>
                <a:stCxn id="389" idx="5"/>
                <a:endCxn id="390" idx="0"/>
              </p:cNvCxnSpPr>
              <p:nvPr/>
            </p:nvCxnSpPr>
            <p:spPr bwMode="auto">
              <a:xfrm rot="16200000" flipH="1">
                <a:off x="1774360" y="2090553"/>
                <a:ext cx="52871" cy="14108"/>
              </a:xfrm>
              <a:prstGeom prst="straightConnector1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7" name="직선 화살표 연결선 396"/>
              <p:cNvCxnSpPr>
                <a:stCxn id="384" idx="6"/>
                <a:endCxn id="387" idx="2"/>
              </p:cNvCxnSpPr>
              <p:nvPr/>
            </p:nvCxnSpPr>
            <p:spPr bwMode="auto">
              <a:xfrm>
                <a:off x="1532370" y="2111490"/>
                <a:ext cx="100880" cy="16736"/>
              </a:xfrm>
              <a:prstGeom prst="straightConnector1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8" name="직선 화살표 연결선 397"/>
              <p:cNvCxnSpPr>
                <a:stCxn id="385" idx="6"/>
                <a:endCxn id="388" idx="2"/>
              </p:cNvCxnSpPr>
              <p:nvPr/>
            </p:nvCxnSpPr>
            <p:spPr bwMode="auto">
              <a:xfrm>
                <a:off x="1602210" y="2211909"/>
                <a:ext cx="77600" cy="16736"/>
              </a:xfrm>
              <a:prstGeom prst="straightConnector1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9" name="직선 화살표 연결선 398"/>
              <p:cNvCxnSpPr>
                <a:stCxn id="385" idx="1"/>
                <a:endCxn id="384" idx="4"/>
              </p:cNvCxnSpPr>
              <p:nvPr/>
            </p:nvCxnSpPr>
            <p:spPr bwMode="auto">
              <a:xfrm rot="16200000" flipV="1">
                <a:off x="1501957" y="2144641"/>
                <a:ext cx="36134" cy="45147"/>
              </a:xfrm>
              <a:prstGeom prst="straightConnector1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00" name="Rectangle 5"/>
              <p:cNvSpPr>
                <a:spLocks noChangeArrowheads="1"/>
              </p:cNvSpPr>
              <p:nvPr/>
            </p:nvSpPr>
            <p:spPr bwMode="auto">
              <a:xfrm>
                <a:off x="1959131" y="2084384"/>
                <a:ext cx="186239" cy="87685"/>
              </a:xfrm>
              <a:prstGeom prst="rect">
                <a:avLst/>
              </a:prstGeom>
              <a:solidFill>
                <a:srgbClr val="99CCFF"/>
              </a:solidFill>
              <a:ln w="3175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1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굴림" pitchFamily="50" charset="-127"/>
                    <a:sym typeface="Symbol" pitchFamily="18" charset="2"/>
                  </a:rPr>
                  <a:t>Internal </a:t>
                </a:r>
              </a:p>
              <a:p>
                <a:pPr algn="ctr" eaLnBrk="0" hangingPunct="0"/>
                <a:r>
                  <a:rPr lang="en-US" altLang="ko-KR" sz="1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굴림" pitchFamily="50" charset="-127"/>
                    <a:sym typeface="Symbol" pitchFamily="18" charset="2"/>
                  </a:rPr>
                  <a:t>Transition</a:t>
                </a:r>
                <a:endParaRPr lang="en-US" altLang="ko-KR" sz="100" baseline="-25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굴림" pitchFamily="50" charset="-127"/>
                </a:endParaRPr>
              </a:p>
            </p:txBody>
          </p:sp>
          <p:cxnSp>
            <p:nvCxnSpPr>
              <p:cNvPr id="401" name="직선 화살표 연결선 400"/>
              <p:cNvCxnSpPr>
                <a:stCxn id="381" idx="3"/>
                <a:endCxn id="383" idx="1"/>
              </p:cNvCxnSpPr>
              <p:nvPr/>
            </p:nvCxnSpPr>
            <p:spPr bwMode="auto">
              <a:xfrm>
                <a:off x="1347799" y="2128227"/>
                <a:ext cx="60412" cy="526"/>
              </a:xfrm>
              <a:prstGeom prst="straightConnector1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2" name="직선 화살표 연결선 401"/>
              <p:cNvCxnSpPr>
                <a:stCxn id="400" idx="1"/>
                <a:endCxn id="383" idx="3"/>
              </p:cNvCxnSpPr>
              <p:nvPr/>
            </p:nvCxnSpPr>
            <p:spPr bwMode="auto">
              <a:xfrm rot="10800000">
                <a:off x="1904848" y="2128227"/>
                <a:ext cx="54282" cy="526"/>
              </a:xfrm>
              <a:prstGeom prst="straightConnector1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3" name="직선 화살표 연결선 402"/>
              <p:cNvCxnSpPr>
                <a:stCxn id="383" idx="2"/>
                <a:endCxn id="382" idx="0"/>
              </p:cNvCxnSpPr>
              <p:nvPr/>
            </p:nvCxnSpPr>
            <p:spPr bwMode="auto">
              <a:xfrm rot="5400000">
                <a:off x="1631424" y="2308157"/>
                <a:ext cx="50210" cy="338"/>
              </a:xfrm>
              <a:prstGeom prst="straightConnector1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4" name="Shape 403"/>
              <p:cNvCxnSpPr>
                <a:stCxn id="382" idx="3"/>
                <a:endCxn id="400" idx="2"/>
              </p:cNvCxnSpPr>
              <p:nvPr/>
            </p:nvCxnSpPr>
            <p:spPr bwMode="auto">
              <a:xfrm flipV="1">
                <a:off x="1799750" y="2172069"/>
                <a:ext cx="252501" cy="198837"/>
              </a:xfrm>
              <a:prstGeom prst="bentConnector2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5" name="Shape 404"/>
              <p:cNvCxnSpPr>
                <a:stCxn id="382" idx="3"/>
                <a:endCxn id="380" idx="0"/>
              </p:cNvCxnSpPr>
              <p:nvPr/>
            </p:nvCxnSpPr>
            <p:spPr bwMode="auto">
              <a:xfrm>
                <a:off x="1799750" y="2370906"/>
                <a:ext cx="129936" cy="46026"/>
              </a:xfrm>
              <a:prstGeom prst="bentConnector2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6" name="그룹 405"/>
            <p:cNvGrpSpPr/>
            <p:nvPr/>
          </p:nvGrpSpPr>
          <p:grpSpPr>
            <a:xfrm>
              <a:off x="2052603" y="5364189"/>
              <a:ext cx="474669" cy="292104"/>
              <a:chOff x="1103266" y="1936960"/>
              <a:chExt cx="1089282" cy="579215"/>
            </a:xfrm>
          </p:grpSpPr>
          <p:sp>
            <p:nvSpPr>
              <p:cNvPr id="407" name="직사각형 406"/>
              <p:cNvSpPr/>
              <p:nvPr/>
            </p:nvSpPr>
            <p:spPr bwMode="auto">
              <a:xfrm>
                <a:off x="1103266" y="1936960"/>
                <a:ext cx="1089282" cy="579215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5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8" name="Rectangle 4"/>
              <p:cNvSpPr>
                <a:spLocks noChangeArrowheads="1"/>
              </p:cNvSpPr>
              <p:nvPr/>
            </p:nvSpPr>
            <p:spPr bwMode="auto">
              <a:xfrm>
                <a:off x="1814634" y="2416932"/>
                <a:ext cx="230103" cy="58213"/>
              </a:xfrm>
              <a:prstGeom prst="rect">
                <a:avLst/>
              </a:prstGeom>
              <a:solidFill>
                <a:srgbClr val="99CCFF"/>
              </a:solidFill>
              <a:ln w="3175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굴림" pitchFamily="50" charset="-127"/>
                  </a:rPr>
                  <a:t>output</a:t>
                </a:r>
              </a:p>
            </p:txBody>
          </p:sp>
          <p:sp>
            <p:nvSpPr>
              <p:cNvPr id="409" name="Rectangle 5"/>
              <p:cNvSpPr>
                <a:spLocks noChangeArrowheads="1"/>
              </p:cNvSpPr>
              <p:nvPr/>
            </p:nvSpPr>
            <p:spPr bwMode="auto">
              <a:xfrm>
                <a:off x="1149083" y="2084384"/>
                <a:ext cx="198716" cy="87685"/>
              </a:xfrm>
              <a:prstGeom prst="rect">
                <a:avLst/>
              </a:prstGeom>
              <a:solidFill>
                <a:srgbClr val="99CCFF"/>
              </a:solidFill>
              <a:ln w="3175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1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굴림" pitchFamily="50" charset="-127"/>
                    <a:sym typeface="Symbol" pitchFamily="18" charset="2"/>
                  </a:rPr>
                  <a:t>External </a:t>
                </a:r>
              </a:p>
              <a:p>
                <a:pPr algn="ctr" eaLnBrk="0" hangingPunct="0"/>
                <a:r>
                  <a:rPr lang="en-US" altLang="ko-KR" sz="1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굴림" pitchFamily="50" charset="-127"/>
                    <a:sym typeface="Symbol" pitchFamily="18" charset="2"/>
                  </a:rPr>
                  <a:t>Transition</a:t>
                </a:r>
                <a:endParaRPr lang="en-US" altLang="ko-KR" sz="100" baseline="-25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굴림" pitchFamily="50" charset="-127"/>
                </a:endParaRPr>
              </a:p>
            </p:txBody>
          </p:sp>
          <p:sp>
            <p:nvSpPr>
              <p:cNvPr id="410" name="Rectangle 7"/>
              <p:cNvSpPr>
                <a:spLocks noChangeArrowheads="1"/>
              </p:cNvSpPr>
              <p:nvPr/>
            </p:nvSpPr>
            <p:spPr bwMode="auto">
              <a:xfrm>
                <a:off x="1513309" y="2333249"/>
                <a:ext cx="286440" cy="75314"/>
              </a:xfrm>
              <a:prstGeom prst="rect">
                <a:avLst/>
              </a:prstGeom>
              <a:solidFill>
                <a:srgbClr val="99CCFF"/>
              </a:solidFill>
              <a:ln w="3175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굴림" pitchFamily="50" charset="-127"/>
                  </a:rPr>
                  <a:t>time advance</a:t>
                </a:r>
              </a:p>
            </p:txBody>
          </p:sp>
          <p:sp>
            <p:nvSpPr>
              <p:cNvPr id="411" name="모서리가 둥근 직사각형 410"/>
              <p:cNvSpPr/>
              <p:nvPr/>
            </p:nvSpPr>
            <p:spPr bwMode="auto">
              <a:xfrm>
                <a:off x="1408210" y="1973413"/>
                <a:ext cx="496638" cy="309626"/>
              </a:xfrm>
              <a:prstGeom prst="roundRect">
                <a:avLst>
                  <a:gd name="adj" fmla="val 12802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5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2" name="타원 411"/>
              <p:cNvSpPr/>
              <p:nvPr/>
            </p:nvSpPr>
            <p:spPr bwMode="auto">
              <a:xfrm>
                <a:off x="1462530" y="2073833"/>
                <a:ext cx="69839" cy="7531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00" b="0" i="0" u="none" strike="noStrike" cap="none" normalizeH="0" baseline="0" dirty="0" smtClean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latin typeface="Arial" charset="0"/>
                  </a:rPr>
                  <a:t>State</a:t>
                </a:r>
                <a:endParaRPr kumimoji="0" lang="ko-KR" altLang="en-US" sz="1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3" name="타원 412"/>
              <p:cNvSpPr/>
              <p:nvPr/>
            </p:nvSpPr>
            <p:spPr bwMode="auto">
              <a:xfrm>
                <a:off x="1532370" y="2174252"/>
                <a:ext cx="69839" cy="7531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00" b="0" i="0" u="none" strike="noStrike" cap="none" normalizeH="0" baseline="0" dirty="0" smtClean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latin typeface="Arial" charset="0"/>
                  </a:rPr>
                  <a:t>State</a:t>
                </a:r>
                <a:endParaRPr kumimoji="0" lang="ko-KR" altLang="en-US" sz="1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4" name="타원 413"/>
              <p:cNvSpPr/>
              <p:nvPr/>
            </p:nvSpPr>
            <p:spPr bwMode="auto">
              <a:xfrm>
                <a:off x="1571170" y="1998518"/>
                <a:ext cx="69839" cy="7531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00" b="0" i="0" u="none" strike="noStrike" cap="none" normalizeH="0" baseline="0" dirty="0" smtClean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latin typeface="Arial" charset="0"/>
                  </a:rPr>
                  <a:t>State</a:t>
                </a:r>
                <a:endParaRPr kumimoji="0" lang="ko-KR" altLang="en-US" sz="1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5" name="타원 414"/>
              <p:cNvSpPr/>
              <p:nvPr/>
            </p:nvSpPr>
            <p:spPr bwMode="auto">
              <a:xfrm>
                <a:off x="1633249" y="2090569"/>
                <a:ext cx="69839" cy="7531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00" b="0" i="0" u="none" strike="noStrike" cap="none" normalizeH="0" baseline="0" dirty="0" smtClean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latin typeface="Arial" charset="0"/>
                  </a:rPr>
                  <a:t>State</a:t>
                </a:r>
                <a:endParaRPr kumimoji="0" lang="ko-KR" altLang="en-US" sz="1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6" name="타원 415"/>
              <p:cNvSpPr/>
              <p:nvPr/>
            </p:nvSpPr>
            <p:spPr bwMode="auto">
              <a:xfrm>
                <a:off x="1679810" y="2190988"/>
                <a:ext cx="69839" cy="7531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00" b="0" i="0" u="none" strike="noStrike" cap="none" normalizeH="0" baseline="0" dirty="0" smtClean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latin typeface="Arial" charset="0"/>
                  </a:rPr>
                  <a:t>State</a:t>
                </a:r>
                <a:endParaRPr kumimoji="0" lang="ko-KR" altLang="en-US" sz="1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7" name="타원 416"/>
              <p:cNvSpPr/>
              <p:nvPr/>
            </p:nvSpPr>
            <p:spPr bwMode="auto">
              <a:xfrm>
                <a:off x="1734129" y="2006886"/>
                <a:ext cx="69839" cy="7531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00" b="0" i="0" u="none" strike="noStrike" cap="none" normalizeH="0" baseline="0" dirty="0" smtClean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latin typeface="Arial" charset="0"/>
                  </a:rPr>
                  <a:t>State</a:t>
                </a:r>
                <a:endParaRPr kumimoji="0" lang="ko-KR" altLang="en-US" sz="1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8" name="타원 417"/>
              <p:cNvSpPr/>
              <p:nvPr/>
            </p:nvSpPr>
            <p:spPr bwMode="auto">
              <a:xfrm>
                <a:off x="1772929" y="2124043"/>
                <a:ext cx="69839" cy="7531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00" b="0" i="0" u="none" strike="noStrike" cap="none" normalizeH="0" baseline="0" dirty="0" smtClean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latin typeface="Arial" charset="0"/>
                  </a:rPr>
                  <a:t>State</a:t>
                </a:r>
                <a:endParaRPr kumimoji="0" lang="ko-KR" altLang="en-US" sz="1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419" name="직선 화살표 연결선 418"/>
              <p:cNvCxnSpPr>
                <a:stCxn id="412" idx="7"/>
                <a:endCxn id="414" idx="2"/>
              </p:cNvCxnSpPr>
              <p:nvPr/>
            </p:nvCxnSpPr>
            <p:spPr bwMode="auto">
              <a:xfrm rot="5400000" flipH="1" flipV="1">
                <a:off x="1522312" y="2036005"/>
                <a:ext cx="48687" cy="49028"/>
              </a:xfrm>
              <a:prstGeom prst="straightConnector1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20" name="직선 화살표 연결선 419"/>
              <p:cNvCxnSpPr>
                <a:stCxn id="414" idx="5"/>
                <a:endCxn id="415" idx="0"/>
              </p:cNvCxnSpPr>
              <p:nvPr/>
            </p:nvCxnSpPr>
            <p:spPr bwMode="auto">
              <a:xfrm rot="16200000" flipH="1">
                <a:off x="1635593" y="2057992"/>
                <a:ext cx="27766" cy="37388"/>
              </a:xfrm>
              <a:prstGeom prst="straightConnector1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21" name="직선 화살표 연결선 420"/>
              <p:cNvCxnSpPr>
                <a:stCxn id="414" idx="6"/>
                <a:endCxn id="417" idx="2"/>
              </p:cNvCxnSpPr>
              <p:nvPr/>
            </p:nvCxnSpPr>
            <p:spPr bwMode="auto">
              <a:xfrm>
                <a:off x="1641010" y="2036176"/>
                <a:ext cx="93120" cy="8368"/>
              </a:xfrm>
              <a:prstGeom prst="straightConnector1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22" name="직선 화살표 연결선 421"/>
              <p:cNvCxnSpPr>
                <a:stCxn id="415" idx="5"/>
                <a:endCxn id="416" idx="0"/>
              </p:cNvCxnSpPr>
              <p:nvPr/>
            </p:nvCxnSpPr>
            <p:spPr bwMode="auto">
              <a:xfrm rot="16200000" flipH="1">
                <a:off x="1685728" y="2161987"/>
                <a:ext cx="36134" cy="21868"/>
              </a:xfrm>
              <a:prstGeom prst="straightConnector1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23" name="직선 화살표 연결선 422"/>
              <p:cNvCxnSpPr>
                <a:stCxn id="418" idx="3"/>
                <a:endCxn id="416" idx="7"/>
              </p:cNvCxnSpPr>
              <p:nvPr/>
            </p:nvCxnSpPr>
            <p:spPr bwMode="auto">
              <a:xfrm rot="5400000">
                <a:off x="1754444" y="2173305"/>
                <a:ext cx="13691" cy="43736"/>
              </a:xfrm>
              <a:prstGeom prst="straightConnector1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24" name="직선 화살표 연결선 423"/>
              <p:cNvCxnSpPr>
                <a:stCxn id="417" idx="5"/>
                <a:endCxn id="418" idx="0"/>
              </p:cNvCxnSpPr>
              <p:nvPr/>
            </p:nvCxnSpPr>
            <p:spPr bwMode="auto">
              <a:xfrm rot="16200000" flipH="1">
                <a:off x="1774360" y="2090553"/>
                <a:ext cx="52871" cy="14108"/>
              </a:xfrm>
              <a:prstGeom prst="straightConnector1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25" name="직선 화살표 연결선 424"/>
              <p:cNvCxnSpPr>
                <a:stCxn id="412" idx="6"/>
                <a:endCxn id="415" idx="2"/>
              </p:cNvCxnSpPr>
              <p:nvPr/>
            </p:nvCxnSpPr>
            <p:spPr bwMode="auto">
              <a:xfrm>
                <a:off x="1532370" y="2111490"/>
                <a:ext cx="100880" cy="16736"/>
              </a:xfrm>
              <a:prstGeom prst="straightConnector1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26" name="직선 화살표 연결선 425"/>
              <p:cNvCxnSpPr>
                <a:stCxn id="413" idx="6"/>
                <a:endCxn id="416" idx="2"/>
              </p:cNvCxnSpPr>
              <p:nvPr/>
            </p:nvCxnSpPr>
            <p:spPr bwMode="auto">
              <a:xfrm>
                <a:off x="1602210" y="2211909"/>
                <a:ext cx="77600" cy="16736"/>
              </a:xfrm>
              <a:prstGeom prst="straightConnector1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27" name="직선 화살표 연결선 426"/>
              <p:cNvCxnSpPr>
                <a:stCxn id="413" idx="1"/>
                <a:endCxn id="412" idx="4"/>
              </p:cNvCxnSpPr>
              <p:nvPr/>
            </p:nvCxnSpPr>
            <p:spPr bwMode="auto">
              <a:xfrm rot="16200000" flipV="1">
                <a:off x="1501957" y="2144641"/>
                <a:ext cx="36134" cy="45147"/>
              </a:xfrm>
              <a:prstGeom prst="straightConnector1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28" name="Rectangle 5"/>
              <p:cNvSpPr>
                <a:spLocks noChangeArrowheads="1"/>
              </p:cNvSpPr>
              <p:nvPr/>
            </p:nvSpPr>
            <p:spPr bwMode="auto">
              <a:xfrm>
                <a:off x="1959131" y="2084384"/>
                <a:ext cx="186239" cy="87685"/>
              </a:xfrm>
              <a:prstGeom prst="rect">
                <a:avLst/>
              </a:prstGeom>
              <a:solidFill>
                <a:srgbClr val="99CCFF"/>
              </a:solidFill>
              <a:ln w="3175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1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굴림" pitchFamily="50" charset="-127"/>
                    <a:sym typeface="Symbol" pitchFamily="18" charset="2"/>
                  </a:rPr>
                  <a:t>Internal </a:t>
                </a:r>
              </a:p>
              <a:p>
                <a:pPr algn="ctr" eaLnBrk="0" hangingPunct="0"/>
                <a:r>
                  <a:rPr lang="en-US" altLang="ko-KR" sz="1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굴림" pitchFamily="50" charset="-127"/>
                    <a:sym typeface="Symbol" pitchFamily="18" charset="2"/>
                  </a:rPr>
                  <a:t>Transition</a:t>
                </a:r>
                <a:endParaRPr lang="en-US" altLang="ko-KR" sz="100" baseline="-25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굴림" pitchFamily="50" charset="-127"/>
                </a:endParaRPr>
              </a:p>
            </p:txBody>
          </p:sp>
          <p:cxnSp>
            <p:nvCxnSpPr>
              <p:cNvPr id="429" name="직선 화살표 연결선 428"/>
              <p:cNvCxnSpPr>
                <a:stCxn id="409" idx="3"/>
                <a:endCxn id="411" idx="1"/>
              </p:cNvCxnSpPr>
              <p:nvPr/>
            </p:nvCxnSpPr>
            <p:spPr bwMode="auto">
              <a:xfrm>
                <a:off x="1347799" y="2128227"/>
                <a:ext cx="60412" cy="526"/>
              </a:xfrm>
              <a:prstGeom prst="straightConnector1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30" name="직선 화살표 연결선 429"/>
              <p:cNvCxnSpPr>
                <a:stCxn id="428" idx="1"/>
                <a:endCxn id="411" idx="3"/>
              </p:cNvCxnSpPr>
              <p:nvPr/>
            </p:nvCxnSpPr>
            <p:spPr bwMode="auto">
              <a:xfrm rot="10800000">
                <a:off x="1904848" y="2128227"/>
                <a:ext cx="54282" cy="526"/>
              </a:xfrm>
              <a:prstGeom prst="straightConnector1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31" name="직선 화살표 연결선 430"/>
              <p:cNvCxnSpPr>
                <a:stCxn id="411" idx="2"/>
                <a:endCxn id="410" idx="0"/>
              </p:cNvCxnSpPr>
              <p:nvPr/>
            </p:nvCxnSpPr>
            <p:spPr bwMode="auto">
              <a:xfrm rot="5400000">
                <a:off x="1631424" y="2308157"/>
                <a:ext cx="50210" cy="338"/>
              </a:xfrm>
              <a:prstGeom prst="straightConnector1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32" name="Shape 431"/>
              <p:cNvCxnSpPr>
                <a:stCxn id="410" idx="3"/>
                <a:endCxn id="428" idx="2"/>
              </p:cNvCxnSpPr>
              <p:nvPr/>
            </p:nvCxnSpPr>
            <p:spPr bwMode="auto">
              <a:xfrm flipV="1">
                <a:off x="1799750" y="2172069"/>
                <a:ext cx="252501" cy="198837"/>
              </a:xfrm>
              <a:prstGeom prst="bentConnector2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33" name="Shape 432"/>
              <p:cNvCxnSpPr>
                <a:stCxn id="410" idx="3"/>
                <a:endCxn id="408" idx="0"/>
              </p:cNvCxnSpPr>
              <p:nvPr/>
            </p:nvCxnSpPr>
            <p:spPr bwMode="auto">
              <a:xfrm>
                <a:off x="1799750" y="2370906"/>
                <a:ext cx="129936" cy="46026"/>
              </a:xfrm>
              <a:prstGeom prst="bentConnector2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435" name="TextBox 434"/>
          <p:cNvSpPr txBox="1"/>
          <p:nvPr/>
        </p:nvSpPr>
        <p:spPr>
          <a:xfrm>
            <a:off x="611893" y="4826874"/>
            <a:ext cx="10390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/>
              <a:t>Model Base</a:t>
            </a:r>
            <a:endParaRPr lang="ko-KR" altLang="en-US" sz="1200" b="1" dirty="0"/>
          </a:p>
        </p:txBody>
      </p:sp>
      <p:sp>
        <p:nvSpPr>
          <p:cNvPr id="436" name="원통 435"/>
          <p:cNvSpPr/>
          <p:nvPr/>
        </p:nvSpPr>
        <p:spPr bwMode="auto">
          <a:xfrm>
            <a:off x="446031" y="3059145"/>
            <a:ext cx="1350981" cy="1277955"/>
          </a:xfrm>
          <a:prstGeom prst="can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90" name="TextBox 689"/>
          <p:cNvSpPr txBox="1"/>
          <p:nvPr/>
        </p:nvSpPr>
        <p:spPr>
          <a:xfrm>
            <a:off x="611893" y="3074250"/>
            <a:ext cx="901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/>
              <a:t>SES Base</a:t>
            </a:r>
            <a:endParaRPr lang="ko-KR" altLang="en-US" sz="1200" b="1" dirty="0"/>
          </a:p>
        </p:txBody>
      </p:sp>
      <p:grpSp>
        <p:nvGrpSpPr>
          <p:cNvPr id="17" name="그룹 760"/>
          <p:cNvGrpSpPr/>
          <p:nvPr/>
        </p:nvGrpSpPr>
        <p:grpSpPr>
          <a:xfrm>
            <a:off x="555570" y="3460788"/>
            <a:ext cx="547695" cy="438156"/>
            <a:chOff x="665109" y="4633929"/>
            <a:chExt cx="3103605" cy="1789137"/>
          </a:xfrm>
        </p:grpSpPr>
        <p:sp>
          <p:nvSpPr>
            <p:cNvPr id="762" name="직사각형 761"/>
            <p:cNvSpPr/>
            <p:nvPr/>
          </p:nvSpPr>
          <p:spPr bwMode="auto">
            <a:xfrm>
              <a:off x="665109" y="4633929"/>
              <a:ext cx="3103605" cy="17891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63" name="TextBox 762"/>
            <p:cNvSpPr txBox="1"/>
            <p:nvPr/>
          </p:nvSpPr>
          <p:spPr>
            <a:xfrm>
              <a:off x="1987227" y="4801239"/>
              <a:ext cx="354269" cy="1256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ko-KR" sz="200" dirty="0" smtClean="0"/>
                <a:t>Car 1</a:t>
              </a:r>
              <a:endParaRPr lang="ko-KR" altLang="en-US" sz="200" dirty="0"/>
            </a:p>
          </p:txBody>
        </p:sp>
        <p:sp>
          <p:nvSpPr>
            <p:cNvPr id="764" name="TextBox 763"/>
            <p:cNvSpPr txBox="1"/>
            <p:nvPr/>
          </p:nvSpPr>
          <p:spPr>
            <a:xfrm>
              <a:off x="847678" y="5235192"/>
              <a:ext cx="617689" cy="37702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ko-KR" sz="200" dirty="0" smtClean="0"/>
                <a:t>Engine:</a:t>
              </a:r>
            </a:p>
            <a:p>
              <a:r>
                <a:rPr lang="en-US" altLang="ko-KR" sz="200" i="1" dirty="0" smtClean="0"/>
                <a:t>Gasoline </a:t>
              </a:r>
            </a:p>
            <a:p>
              <a:r>
                <a:rPr lang="en-US" altLang="ko-KR" sz="200" i="1" dirty="0" smtClean="0"/>
                <a:t>Engine</a:t>
              </a:r>
              <a:endParaRPr lang="ko-KR" altLang="en-US" sz="200" i="1" dirty="0"/>
            </a:p>
          </p:txBody>
        </p:sp>
        <p:sp>
          <p:nvSpPr>
            <p:cNvPr id="765" name="TextBox 764"/>
            <p:cNvSpPr txBox="1"/>
            <p:nvPr/>
          </p:nvSpPr>
          <p:spPr>
            <a:xfrm>
              <a:off x="1702245" y="5235192"/>
              <a:ext cx="908367" cy="37702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ko-KR" sz="200" dirty="0" smtClean="0"/>
                <a:t>Transmission:</a:t>
              </a:r>
              <a:br>
                <a:rPr lang="en-US" altLang="ko-KR" sz="200" dirty="0" smtClean="0"/>
              </a:br>
              <a:r>
                <a:rPr lang="en-US" altLang="ko-KR" sz="200" i="1" dirty="0" smtClean="0"/>
                <a:t>Automatic </a:t>
              </a:r>
            </a:p>
            <a:p>
              <a:r>
                <a:rPr lang="en-US" altLang="ko-KR" sz="200" i="1" dirty="0" smtClean="0"/>
                <a:t>Transmission</a:t>
              </a:r>
              <a:endParaRPr lang="ko-KR" altLang="en-US" sz="200" i="1" dirty="0"/>
            </a:p>
          </p:txBody>
        </p:sp>
        <p:sp>
          <p:nvSpPr>
            <p:cNvPr id="766" name="TextBox 765"/>
            <p:cNvSpPr txBox="1"/>
            <p:nvPr/>
          </p:nvSpPr>
          <p:spPr>
            <a:xfrm>
              <a:off x="2846266" y="5235192"/>
              <a:ext cx="772117" cy="37702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ko-KR" sz="200" dirty="0" smtClean="0"/>
                <a:t>Chassis:</a:t>
              </a:r>
            </a:p>
            <a:p>
              <a:r>
                <a:rPr lang="en-US" altLang="ko-KR" sz="200" i="1" dirty="0" smtClean="0"/>
                <a:t>Rear Wheel</a:t>
              </a:r>
            </a:p>
            <a:p>
              <a:r>
                <a:rPr lang="en-US" altLang="ko-KR" sz="200" i="1" dirty="0" smtClean="0"/>
                <a:t>Chassis</a:t>
              </a:r>
              <a:endParaRPr lang="ko-KR" altLang="en-US" sz="200" i="1" dirty="0"/>
            </a:p>
          </p:txBody>
        </p:sp>
        <p:cxnSp>
          <p:nvCxnSpPr>
            <p:cNvPr id="767" name="꺾인 연결선 766"/>
            <p:cNvCxnSpPr>
              <a:stCxn id="764" idx="0"/>
              <a:endCxn id="763" idx="2"/>
            </p:cNvCxnSpPr>
            <p:nvPr/>
          </p:nvCxnSpPr>
          <p:spPr bwMode="auto">
            <a:xfrm rot="5400000" flipH="1" flipV="1">
              <a:off x="1506304" y="4577134"/>
              <a:ext cx="308275" cy="1007839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8" name="꺾인 연결선 767"/>
            <p:cNvCxnSpPr>
              <a:stCxn id="765" idx="0"/>
              <a:endCxn id="763" idx="2"/>
            </p:cNvCxnSpPr>
            <p:nvPr/>
          </p:nvCxnSpPr>
          <p:spPr bwMode="auto">
            <a:xfrm rot="5400000" flipH="1" flipV="1">
              <a:off x="2006257" y="5077087"/>
              <a:ext cx="308275" cy="7933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9" name="꺾인 연결선 768"/>
            <p:cNvCxnSpPr>
              <a:stCxn id="766" idx="0"/>
              <a:endCxn id="763" idx="2"/>
            </p:cNvCxnSpPr>
            <p:nvPr/>
          </p:nvCxnSpPr>
          <p:spPr bwMode="auto">
            <a:xfrm rot="16200000" flipV="1">
              <a:off x="2544205" y="4547073"/>
              <a:ext cx="308275" cy="1067963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0" name="꺾인 연결선 769"/>
            <p:cNvCxnSpPr>
              <a:stCxn id="771" idx="0"/>
              <a:endCxn id="764" idx="2"/>
            </p:cNvCxnSpPr>
            <p:nvPr/>
          </p:nvCxnSpPr>
          <p:spPr bwMode="auto">
            <a:xfrm rot="16200000" flipV="1">
              <a:off x="1014163" y="5754578"/>
              <a:ext cx="299668" cy="14949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71" name="TextBox 770"/>
            <p:cNvSpPr txBox="1"/>
            <p:nvPr/>
          </p:nvSpPr>
          <p:spPr>
            <a:xfrm>
              <a:off x="939835" y="5911886"/>
              <a:ext cx="463273" cy="25135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ko-KR" sz="200" dirty="0" smtClean="0"/>
                <a:t>6 Cyl</a:t>
              </a:r>
            </a:p>
            <a:p>
              <a:pPr algn="ctr"/>
              <a:r>
                <a:rPr lang="en-US" altLang="ko-KR" sz="200" dirty="0" smtClean="0"/>
                <a:t>Engine</a:t>
              </a:r>
            </a:p>
          </p:txBody>
        </p:sp>
      </p:grpSp>
      <p:grpSp>
        <p:nvGrpSpPr>
          <p:cNvPr id="18" name="그룹 771"/>
          <p:cNvGrpSpPr/>
          <p:nvPr/>
        </p:nvGrpSpPr>
        <p:grpSpPr>
          <a:xfrm>
            <a:off x="707970" y="3533814"/>
            <a:ext cx="547695" cy="438156"/>
            <a:chOff x="665109" y="4633929"/>
            <a:chExt cx="3103605" cy="1789137"/>
          </a:xfrm>
        </p:grpSpPr>
        <p:sp>
          <p:nvSpPr>
            <p:cNvPr id="773" name="직사각형 772"/>
            <p:cNvSpPr/>
            <p:nvPr/>
          </p:nvSpPr>
          <p:spPr bwMode="auto">
            <a:xfrm>
              <a:off x="665109" y="4633929"/>
              <a:ext cx="3103605" cy="17891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74" name="TextBox 773"/>
            <p:cNvSpPr txBox="1"/>
            <p:nvPr/>
          </p:nvSpPr>
          <p:spPr>
            <a:xfrm>
              <a:off x="1987227" y="4801239"/>
              <a:ext cx="354269" cy="1256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ko-KR" sz="200" dirty="0" smtClean="0"/>
                <a:t>Car 1</a:t>
              </a:r>
              <a:endParaRPr lang="ko-KR" altLang="en-US" sz="200" dirty="0"/>
            </a:p>
          </p:txBody>
        </p:sp>
        <p:sp>
          <p:nvSpPr>
            <p:cNvPr id="775" name="TextBox 774"/>
            <p:cNvSpPr txBox="1"/>
            <p:nvPr/>
          </p:nvSpPr>
          <p:spPr>
            <a:xfrm>
              <a:off x="847678" y="5235192"/>
              <a:ext cx="617689" cy="37702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ko-KR" sz="200" dirty="0" smtClean="0"/>
                <a:t>Engine:</a:t>
              </a:r>
            </a:p>
            <a:p>
              <a:r>
                <a:rPr lang="en-US" altLang="ko-KR" sz="200" i="1" dirty="0" smtClean="0"/>
                <a:t>Gasoline </a:t>
              </a:r>
            </a:p>
            <a:p>
              <a:r>
                <a:rPr lang="en-US" altLang="ko-KR" sz="200" i="1" dirty="0" smtClean="0"/>
                <a:t>Engine</a:t>
              </a:r>
              <a:endParaRPr lang="ko-KR" altLang="en-US" sz="200" i="1" dirty="0"/>
            </a:p>
          </p:txBody>
        </p:sp>
        <p:sp>
          <p:nvSpPr>
            <p:cNvPr id="776" name="TextBox 775"/>
            <p:cNvSpPr txBox="1"/>
            <p:nvPr/>
          </p:nvSpPr>
          <p:spPr>
            <a:xfrm>
              <a:off x="1702245" y="5235192"/>
              <a:ext cx="908367" cy="37702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ko-KR" sz="200" dirty="0" smtClean="0"/>
                <a:t>Transmission:</a:t>
              </a:r>
              <a:br>
                <a:rPr lang="en-US" altLang="ko-KR" sz="200" dirty="0" smtClean="0"/>
              </a:br>
              <a:r>
                <a:rPr lang="en-US" altLang="ko-KR" sz="200" i="1" dirty="0" smtClean="0"/>
                <a:t>Automatic </a:t>
              </a:r>
            </a:p>
            <a:p>
              <a:r>
                <a:rPr lang="en-US" altLang="ko-KR" sz="200" i="1" dirty="0" smtClean="0"/>
                <a:t>Transmission</a:t>
              </a:r>
              <a:endParaRPr lang="ko-KR" altLang="en-US" sz="200" i="1" dirty="0"/>
            </a:p>
          </p:txBody>
        </p:sp>
        <p:sp>
          <p:nvSpPr>
            <p:cNvPr id="777" name="TextBox 776"/>
            <p:cNvSpPr txBox="1"/>
            <p:nvPr/>
          </p:nvSpPr>
          <p:spPr>
            <a:xfrm>
              <a:off x="2846266" y="5235192"/>
              <a:ext cx="772117" cy="37702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ko-KR" sz="200" dirty="0" smtClean="0"/>
                <a:t>Chassis:</a:t>
              </a:r>
            </a:p>
            <a:p>
              <a:r>
                <a:rPr lang="en-US" altLang="ko-KR" sz="200" i="1" dirty="0" smtClean="0"/>
                <a:t>Rear Wheel</a:t>
              </a:r>
            </a:p>
            <a:p>
              <a:r>
                <a:rPr lang="en-US" altLang="ko-KR" sz="200" i="1" dirty="0" smtClean="0"/>
                <a:t>Chassis</a:t>
              </a:r>
              <a:endParaRPr lang="ko-KR" altLang="en-US" sz="200" i="1" dirty="0"/>
            </a:p>
          </p:txBody>
        </p:sp>
        <p:cxnSp>
          <p:nvCxnSpPr>
            <p:cNvPr id="778" name="꺾인 연결선 777"/>
            <p:cNvCxnSpPr>
              <a:stCxn id="775" idx="0"/>
              <a:endCxn id="774" idx="2"/>
            </p:cNvCxnSpPr>
            <p:nvPr/>
          </p:nvCxnSpPr>
          <p:spPr bwMode="auto">
            <a:xfrm rot="5400000" flipH="1" flipV="1">
              <a:off x="1506304" y="4577134"/>
              <a:ext cx="308275" cy="1007839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9" name="꺾인 연결선 778"/>
            <p:cNvCxnSpPr>
              <a:stCxn id="776" idx="0"/>
              <a:endCxn id="774" idx="2"/>
            </p:cNvCxnSpPr>
            <p:nvPr/>
          </p:nvCxnSpPr>
          <p:spPr bwMode="auto">
            <a:xfrm rot="5400000" flipH="1" flipV="1">
              <a:off x="2006257" y="5077087"/>
              <a:ext cx="308275" cy="7933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0" name="꺾인 연결선 779"/>
            <p:cNvCxnSpPr>
              <a:stCxn id="777" idx="0"/>
              <a:endCxn id="774" idx="2"/>
            </p:cNvCxnSpPr>
            <p:nvPr/>
          </p:nvCxnSpPr>
          <p:spPr bwMode="auto">
            <a:xfrm rot="16200000" flipV="1">
              <a:off x="2544205" y="4547073"/>
              <a:ext cx="308275" cy="1067963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1" name="꺾인 연결선 780"/>
            <p:cNvCxnSpPr>
              <a:stCxn id="782" idx="0"/>
              <a:endCxn id="775" idx="2"/>
            </p:cNvCxnSpPr>
            <p:nvPr/>
          </p:nvCxnSpPr>
          <p:spPr bwMode="auto">
            <a:xfrm rot="16200000" flipV="1">
              <a:off x="1014163" y="5754578"/>
              <a:ext cx="299668" cy="14949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82" name="TextBox 781"/>
            <p:cNvSpPr txBox="1"/>
            <p:nvPr/>
          </p:nvSpPr>
          <p:spPr>
            <a:xfrm>
              <a:off x="939835" y="5911886"/>
              <a:ext cx="463273" cy="25135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ko-KR" sz="200" dirty="0" smtClean="0"/>
                <a:t>6 Cyl</a:t>
              </a:r>
            </a:p>
            <a:p>
              <a:pPr algn="ctr"/>
              <a:r>
                <a:rPr lang="en-US" altLang="ko-KR" sz="200" dirty="0" smtClean="0"/>
                <a:t>Engine</a:t>
              </a:r>
            </a:p>
          </p:txBody>
        </p:sp>
      </p:grpSp>
      <p:grpSp>
        <p:nvGrpSpPr>
          <p:cNvPr id="19" name="그룹 782"/>
          <p:cNvGrpSpPr/>
          <p:nvPr/>
        </p:nvGrpSpPr>
        <p:grpSpPr>
          <a:xfrm>
            <a:off x="860370" y="3606840"/>
            <a:ext cx="547695" cy="438156"/>
            <a:chOff x="665109" y="4633929"/>
            <a:chExt cx="3103605" cy="1789137"/>
          </a:xfrm>
        </p:grpSpPr>
        <p:sp>
          <p:nvSpPr>
            <p:cNvPr id="784" name="직사각형 783"/>
            <p:cNvSpPr/>
            <p:nvPr/>
          </p:nvSpPr>
          <p:spPr bwMode="auto">
            <a:xfrm>
              <a:off x="665109" y="4633929"/>
              <a:ext cx="3103605" cy="17891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5" name="TextBox 784"/>
            <p:cNvSpPr txBox="1"/>
            <p:nvPr/>
          </p:nvSpPr>
          <p:spPr>
            <a:xfrm>
              <a:off x="1987227" y="4801239"/>
              <a:ext cx="354269" cy="1256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ko-KR" sz="200" dirty="0" smtClean="0"/>
                <a:t>Car 1</a:t>
              </a:r>
              <a:endParaRPr lang="ko-KR" altLang="en-US" sz="200" dirty="0"/>
            </a:p>
          </p:txBody>
        </p:sp>
        <p:sp>
          <p:nvSpPr>
            <p:cNvPr id="786" name="TextBox 785"/>
            <p:cNvSpPr txBox="1"/>
            <p:nvPr/>
          </p:nvSpPr>
          <p:spPr>
            <a:xfrm>
              <a:off x="847678" y="5235192"/>
              <a:ext cx="617689" cy="37702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ko-KR" sz="200" dirty="0" smtClean="0"/>
                <a:t>Engine:</a:t>
              </a:r>
            </a:p>
            <a:p>
              <a:r>
                <a:rPr lang="en-US" altLang="ko-KR" sz="200" i="1" dirty="0" smtClean="0"/>
                <a:t>Gasoline </a:t>
              </a:r>
            </a:p>
            <a:p>
              <a:r>
                <a:rPr lang="en-US" altLang="ko-KR" sz="200" i="1" dirty="0" smtClean="0"/>
                <a:t>Engine</a:t>
              </a:r>
              <a:endParaRPr lang="ko-KR" altLang="en-US" sz="200" i="1" dirty="0"/>
            </a:p>
          </p:txBody>
        </p:sp>
        <p:sp>
          <p:nvSpPr>
            <p:cNvPr id="787" name="TextBox 786"/>
            <p:cNvSpPr txBox="1"/>
            <p:nvPr/>
          </p:nvSpPr>
          <p:spPr>
            <a:xfrm>
              <a:off x="1702245" y="5235192"/>
              <a:ext cx="908367" cy="37702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ko-KR" sz="200" dirty="0" smtClean="0"/>
                <a:t>Transmission:</a:t>
              </a:r>
              <a:br>
                <a:rPr lang="en-US" altLang="ko-KR" sz="200" dirty="0" smtClean="0"/>
              </a:br>
              <a:r>
                <a:rPr lang="en-US" altLang="ko-KR" sz="200" i="1" dirty="0" smtClean="0"/>
                <a:t>Automatic </a:t>
              </a:r>
            </a:p>
            <a:p>
              <a:r>
                <a:rPr lang="en-US" altLang="ko-KR" sz="200" i="1" dirty="0" smtClean="0"/>
                <a:t>Transmission</a:t>
              </a:r>
              <a:endParaRPr lang="ko-KR" altLang="en-US" sz="200" i="1" dirty="0"/>
            </a:p>
          </p:txBody>
        </p:sp>
        <p:sp>
          <p:nvSpPr>
            <p:cNvPr id="788" name="TextBox 787"/>
            <p:cNvSpPr txBox="1"/>
            <p:nvPr/>
          </p:nvSpPr>
          <p:spPr>
            <a:xfrm>
              <a:off x="2846266" y="5235192"/>
              <a:ext cx="772117" cy="37702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ko-KR" sz="200" dirty="0" smtClean="0"/>
                <a:t>Chassis:</a:t>
              </a:r>
            </a:p>
            <a:p>
              <a:r>
                <a:rPr lang="en-US" altLang="ko-KR" sz="200" i="1" dirty="0" smtClean="0"/>
                <a:t>Rear Wheel</a:t>
              </a:r>
            </a:p>
            <a:p>
              <a:r>
                <a:rPr lang="en-US" altLang="ko-KR" sz="200" i="1" dirty="0" smtClean="0"/>
                <a:t>Chassis</a:t>
              </a:r>
              <a:endParaRPr lang="ko-KR" altLang="en-US" sz="200" i="1" dirty="0"/>
            </a:p>
          </p:txBody>
        </p:sp>
        <p:cxnSp>
          <p:nvCxnSpPr>
            <p:cNvPr id="789" name="꺾인 연결선 788"/>
            <p:cNvCxnSpPr>
              <a:stCxn id="786" idx="0"/>
              <a:endCxn id="785" idx="2"/>
            </p:cNvCxnSpPr>
            <p:nvPr/>
          </p:nvCxnSpPr>
          <p:spPr bwMode="auto">
            <a:xfrm rot="5400000" flipH="1" flipV="1">
              <a:off x="1506304" y="4577134"/>
              <a:ext cx="308275" cy="1007839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0" name="꺾인 연결선 789"/>
            <p:cNvCxnSpPr>
              <a:stCxn id="787" idx="0"/>
              <a:endCxn id="785" idx="2"/>
            </p:cNvCxnSpPr>
            <p:nvPr/>
          </p:nvCxnSpPr>
          <p:spPr bwMode="auto">
            <a:xfrm rot="5400000" flipH="1" flipV="1">
              <a:off x="2006257" y="5077087"/>
              <a:ext cx="308275" cy="7933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1" name="꺾인 연결선 790"/>
            <p:cNvCxnSpPr>
              <a:stCxn id="788" idx="0"/>
              <a:endCxn id="785" idx="2"/>
            </p:cNvCxnSpPr>
            <p:nvPr/>
          </p:nvCxnSpPr>
          <p:spPr bwMode="auto">
            <a:xfrm rot="16200000" flipV="1">
              <a:off x="2544205" y="4547073"/>
              <a:ext cx="308275" cy="1067963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2" name="꺾인 연결선 791"/>
            <p:cNvCxnSpPr>
              <a:stCxn id="793" idx="0"/>
              <a:endCxn id="786" idx="2"/>
            </p:cNvCxnSpPr>
            <p:nvPr/>
          </p:nvCxnSpPr>
          <p:spPr bwMode="auto">
            <a:xfrm rot="16200000" flipV="1">
              <a:off x="1014163" y="5754578"/>
              <a:ext cx="299668" cy="14949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93" name="TextBox 792"/>
            <p:cNvSpPr txBox="1"/>
            <p:nvPr/>
          </p:nvSpPr>
          <p:spPr>
            <a:xfrm>
              <a:off x="939835" y="5911886"/>
              <a:ext cx="463273" cy="25135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ko-KR" sz="200" dirty="0" smtClean="0"/>
                <a:t>6 Cyl</a:t>
              </a:r>
            </a:p>
            <a:p>
              <a:pPr algn="ctr"/>
              <a:r>
                <a:rPr lang="en-US" altLang="ko-KR" sz="200" dirty="0" smtClean="0"/>
                <a:t>Engine</a:t>
              </a:r>
            </a:p>
          </p:txBody>
        </p:sp>
      </p:grpSp>
      <p:grpSp>
        <p:nvGrpSpPr>
          <p:cNvPr id="20" name="그룹 793"/>
          <p:cNvGrpSpPr/>
          <p:nvPr/>
        </p:nvGrpSpPr>
        <p:grpSpPr>
          <a:xfrm>
            <a:off x="1012770" y="3679866"/>
            <a:ext cx="547695" cy="438156"/>
            <a:chOff x="665109" y="4633929"/>
            <a:chExt cx="3103605" cy="1789137"/>
          </a:xfrm>
        </p:grpSpPr>
        <p:sp>
          <p:nvSpPr>
            <p:cNvPr id="795" name="직사각형 794"/>
            <p:cNvSpPr/>
            <p:nvPr/>
          </p:nvSpPr>
          <p:spPr bwMode="auto">
            <a:xfrm>
              <a:off x="665109" y="4633929"/>
              <a:ext cx="3103605" cy="17891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96" name="TextBox 795"/>
            <p:cNvSpPr txBox="1"/>
            <p:nvPr/>
          </p:nvSpPr>
          <p:spPr>
            <a:xfrm>
              <a:off x="1987227" y="4801239"/>
              <a:ext cx="354269" cy="1256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ko-KR" sz="200" dirty="0" smtClean="0"/>
                <a:t>Car 1</a:t>
              </a:r>
              <a:endParaRPr lang="ko-KR" altLang="en-US" sz="200" dirty="0"/>
            </a:p>
          </p:txBody>
        </p:sp>
        <p:sp>
          <p:nvSpPr>
            <p:cNvPr id="797" name="TextBox 796"/>
            <p:cNvSpPr txBox="1"/>
            <p:nvPr/>
          </p:nvSpPr>
          <p:spPr>
            <a:xfrm>
              <a:off x="847678" y="5235192"/>
              <a:ext cx="617689" cy="37702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ko-KR" sz="200" dirty="0" smtClean="0"/>
                <a:t>Engine:</a:t>
              </a:r>
            </a:p>
            <a:p>
              <a:r>
                <a:rPr lang="en-US" altLang="ko-KR" sz="200" i="1" dirty="0" smtClean="0"/>
                <a:t>Gasoline </a:t>
              </a:r>
            </a:p>
            <a:p>
              <a:r>
                <a:rPr lang="en-US" altLang="ko-KR" sz="200" i="1" dirty="0" smtClean="0"/>
                <a:t>Engine</a:t>
              </a:r>
              <a:endParaRPr lang="ko-KR" altLang="en-US" sz="200" i="1" dirty="0"/>
            </a:p>
          </p:txBody>
        </p:sp>
        <p:sp>
          <p:nvSpPr>
            <p:cNvPr id="798" name="TextBox 797"/>
            <p:cNvSpPr txBox="1"/>
            <p:nvPr/>
          </p:nvSpPr>
          <p:spPr>
            <a:xfrm>
              <a:off x="1702245" y="5235192"/>
              <a:ext cx="908367" cy="37702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ko-KR" sz="200" dirty="0" smtClean="0"/>
                <a:t>Transmission:</a:t>
              </a:r>
              <a:br>
                <a:rPr lang="en-US" altLang="ko-KR" sz="200" dirty="0" smtClean="0"/>
              </a:br>
              <a:r>
                <a:rPr lang="en-US" altLang="ko-KR" sz="200" i="1" dirty="0" smtClean="0"/>
                <a:t>Automatic </a:t>
              </a:r>
            </a:p>
            <a:p>
              <a:r>
                <a:rPr lang="en-US" altLang="ko-KR" sz="200" i="1" dirty="0" smtClean="0"/>
                <a:t>Transmission</a:t>
              </a:r>
              <a:endParaRPr lang="ko-KR" altLang="en-US" sz="200" i="1" dirty="0"/>
            </a:p>
          </p:txBody>
        </p:sp>
        <p:sp>
          <p:nvSpPr>
            <p:cNvPr id="799" name="TextBox 798"/>
            <p:cNvSpPr txBox="1"/>
            <p:nvPr/>
          </p:nvSpPr>
          <p:spPr>
            <a:xfrm>
              <a:off x="2846266" y="5235192"/>
              <a:ext cx="772117" cy="37702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ko-KR" sz="200" dirty="0" smtClean="0"/>
                <a:t>Chassis:</a:t>
              </a:r>
            </a:p>
            <a:p>
              <a:r>
                <a:rPr lang="en-US" altLang="ko-KR" sz="200" i="1" dirty="0" smtClean="0"/>
                <a:t>Rear Wheel</a:t>
              </a:r>
            </a:p>
            <a:p>
              <a:r>
                <a:rPr lang="en-US" altLang="ko-KR" sz="200" i="1" dirty="0" smtClean="0"/>
                <a:t>Chassis</a:t>
              </a:r>
              <a:endParaRPr lang="ko-KR" altLang="en-US" sz="200" i="1" dirty="0"/>
            </a:p>
          </p:txBody>
        </p:sp>
        <p:cxnSp>
          <p:nvCxnSpPr>
            <p:cNvPr id="800" name="꺾인 연결선 799"/>
            <p:cNvCxnSpPr>
              <a:stCxn id="797" idx="0"/>
              <a:endCxn id="796" idx="2"/>
            </p:cNvCxnSpPr>
            <p:nvPr/>
          </p:nvCxnSpPr>
          <p:spPr bwMode="auto">
            <a:xfrm rot="5400000" flipH="1" flipV="1">
              <a:off x="1506304" y="4577134"/>
              <a:ext cx="308275" cy="1007839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1" name="꺾인 연결선 800"/>
            <p:cNvCxnSpPr>
              <a:stCxn id="798" idx="0"/>
              <a:endCxn id="796" idx="2"/>
            </p:cNvCxnSpPr>
            <p:nvPr/>
          </p:nvCxnSpPr>
          <p:spPr bwMode="auto">
            <a:xfrm rot="5400000" flipH="1" flipV="1">
              <a:off x="2006257" y="5077087"/>
              <a:ext cx="308275" cy="7933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2" name="꺾인 연결선 801"/>
            <p:cNvCxnSpPr>
              <a:stCxn id="799" idx="0"/>
              <a:endCxn id="796" idx="2"/>
            </p:cNvCxnSpPr>
            <p:nvPr/>
          </p:nvCxnSpPr>
          <p:spPr bwMode="auto">
            <a:xfrm rot="16200000" flipV="1">
              <a:off x="2544205" y="4547073"/>
              <a:ext cx="308275" cy="1067963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3" name="꺾인 연결선 802"/>
            <p:cNvCxnSpPr>
              <a:stCxn id="804" idx="0"/>
              <a:endCxn id="797" idx="2"/>
            </p:cNvCxnSpPr>
            <p:nvPr/>
          </p:nvCxnSpPr>
          <p:spPr bwMode="auto">
            <a:xfrm rot="16200000" flipV="1">
              <a:off x="1014163" y="5754578"/>
              <a:ext cx="299668" cy="14949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04" name="TextBox 803"/>
            <p:cNvSpPr txBox="1"/>
            <p:nvPr/>
          </p:nvSpPr>
          <p:spPr>
            <a:xfrm>
              <a:off x="939835" y="5911886"/>
              <a:ext cx="463273" cy="25135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ko-KR" sz="200" dirty="0" smtClean="0"/>
                <a:t>6 Cyl</a:t>
              </a:r>
            </a:p>
            <a:p>
              <a:pPr algn="ctr"/>
              <a:r>
                <a:rPr lang="en-US" altLang="ko-KR" sz="200" dirty="0" smtClean="0"/>
                <a:t>Engine</a:t>
              </a:r>
            </a:p>
          </p:txBody>
        </p:sp>
      </p:grpSp>
      <p:grpSp>
        <p:nvGrpSpPr>
          <p:cNvPr id="21" name="그룹 804"/>
          <p:cNvGrpSpPr/>
          <p:nvPr/>
        </p:nvGrpSpPr>
        <p:grpSpPr>
          <a:xfrm>
            <a:off x="1165170" y="3752892"/>
            <a:ext cx="547695" cy="438156"/>
            <a:chOff x="665109" y="4633929"/>
            <a:chExt cx="3103605" cy="1789137"/>
          </a:xfrm>
        </p:grpSpPr>
        <p:sp>
          <p:nvSpPr>
            <p:cNvPr id="806" name="직사각형 805"/>
            <p:cNvSpPr/>
            <p:nvPr/>
          </p:nvSpPr>
          <p:spPr bwMode="auto">
            <a:xfrm>
              <a:off x="665109" y="4633929"/>
              <a:ext cx="3103605" cy="17891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07" name="TextBox 806"/>
            <p:cNvSpPr txBox="1"/>
            <p:nvPr/>
          </p:nvSpPr>
          <p:spPr>
            <a:xfrm>
              <a:off x="1987227" y="4801239"/>
              <a:ext cx="354269" cy="1256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ko-KR" sz="200" dirty="0" smtClean="0"/>
                <a:t>Car 1</a:t>
              </a:r>
              <a:endParaRPr lang="ko-KR" altLang="en-US" sz="200" dirty="0"/>
            </a:p>
          </p:txBody>
        </p:sp>
        <p:sp>
          <p:nvSpPr>
            <p:cNvPr id="808" name="TextBox 807"/>
            <p:cNvSpPr txBox="1"/>
            <p:nvPr/>
          </p:nvSpPr>
          <p:spPr>
            <a:xfrm>
              <a:off x="847678" y="5235192"/>
              <a:ext cx="617689" cy="37702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ko-KR" sz="200" dirty="0" smtClean="0"/>
                <a:t>Engine:</a:t>
              </a:r>
            </a:p>
            <a:p>
              <a:r>
                <a:rPr lang="en-US" altLang="ko-KR" sz="200" i="1" dirty="0" smtClean="0"/>
                <a:t>Gasoline </a:t>
              </a:r>
            </a:p>
            <a:p>
              <a:r>
                <a:rPr lang="en-US" altLang="ko-KR" sz="200" i="1" dirty="0" smtClean="0"/>
                <a:t>Engine</a:t>
              </a:r>
              <a:endParaRPr lang="ko-KR" altLang="en-US" sz="200" i="1" dirty="0"/>
            </a:p>
          </p:txBody>
        </p:sp>
        <p:sp>
          <p:nvSpPr>
            <p:cNvPr id="809" name="TextBox 808"/>
            <p:cNvSpPr txBox="1"/>
            <p:nvPr/>
          </p:nvSpPr>
          <p:spPr>
            <a:xfrm>
              <a:off x="1702245" y="5235192"/>
              <a:ext cx="908367" cy="37702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ko-KR" sz="200" dirty="0" smtClean="0"/>
                <a:t>Transmission:</a:t>
              </a:r>
              <a:br>
                <a:rPr lang="en-US" altLang="ko-KR" sz="200" dirty="0" smtClean="0"/>
              </a:br>
              <a:r>
                <a:rPr lang="en-US" altLang="ko-KR" sz="200" i="1" dirty="0" smtClean="0"/>
                <a:t>Automatic </a:t>
              </a:r>
            </a:p>
            <a:p>
              <a:r>
                <a:rPr lang="en-US" altLang="ko-KR" sz="200" i="1" dirty="0" smtClean="0"/>
                <a:t>Transmission</a:t>
              </a:r>
              <a:endParaRPr lang="ko-KR" altLang="en-US" sz="200" i="1" dirty="0"/>
            </a:p>
          </p:txBody>
        </p:sp>
        <p:sp>
          <p:nvSpPr>
            <p:cNvPr id="810" name="TextBox 809"/>
            <p:cNvSpPr txBox="1"/>
            <p:nvPr/>
          </p:nvSpPr>
          <p:spPr>
            <a:xfrm>
              <a:off x="2846266" y="5235192"/>
              <a:ext cx="772117" cy="37702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ko-KR" sz="200" dirty="0" smtClean="0"/>
                <a:t>Chassis:</a:t>
              </a:r>
            </a:p>
            <a:p>
              <a:r>
                <a:rPr lang="en-US" altLang="ko-KR" sz="200" i="1" dirty="0" smtClean="0"/>
                <a:t>Rear Wheel</a:t>
              </a:r>
            </a:p>
            <a:p>
              <a:r>
                <a:rPr lang="en-US" altLang="ko-KR" sz="200" i="1" dirty="0" smtClean="0"/>
                <a:t>Chassis</a:t>
              </a:r>
              <a:endParaRPr lang="ko-KR" altLang="en-US" sz="200" i="1" dirty="0"/>
            </a:p>
          </p:txBody>
        </p:sp>
        <p:cxnSp>
          <p:nvCxnSpPr>
            <p:cNvPr id="811" name="꺾인 연결선 810"/>
            <p:cNvCxnSpPr>
              <a:stCxn id="808" idx="0"/>
              <a:endCxn id="807" idx="2"/>
            </p:cNvCxnSpPr>
            <p:nvPr/>
          </p:nvCxnSpPr>
          <p:spPr bwMode="auto">
            <a:xfrm rot="5400000" flipH="1" flipV="1">
              <a:off x="1506304" y="4577134"/>
              <a:ext cx="308275" cy="1007839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2" name="꺾인 연결선 811"/>
            <p:cNvCxnSpPr>
              <a:stCxn id="809" idx="0"/>
              <a:endCxn id="807" idx="2"/>
            </p:cNvCxnSpPr>
            <p:nvPr/>
          </p:nvCxnSpPr>
          <p:spPr bwMode="auto">
            <a:xfrm rot="5400000" flipH="1" flipV="1">
              <a:off x="2006257" y="5077087"/>
              <a:ext cx="308275" cy="7933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3" name="꺾인 연결선 812"/>
            <p:cNvCxnSpPr>
              <a:stCxn id="810" idx="0"/>
              <a:endCxn id="807" idx="2"/>
            </p:cNvCxnSpPr>
            <p:nvPr/>
          </p:nvCxnSpPr>
          <p:spPr bwMode="auto">
            <a:xfrm rot="16200000" flipV="1">
              <a:off x="2544205" y="4547073"/>
              <a:ext cx="308275" cy="1067963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4" name="꺾인 연결선 813"/>
            <p:cNvCxnSpPr>
              <a:stCxn id="815" idx="0"/>
              <a:endCxn id="808" idx="2"/>
            </p:cNvCxnSpPr>
            <p:nvPr/>
          </p:nvCxnSpPr>
          <p:spPr bwMode="auto">
            <a:xfrm rot="16200000" flipV="1">
              <a:off x="1014163" y="5754578"/>
              <a:ext cx="299668" cy="14949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15" name="TextBox 814"/>
            <p:cNvSpPr txBox="1"/>
            <p:nvPr/>
          </p:nvSpPr>
          <p:spPr>
            <a:xfrm>
              <a:off x="939835" y="5911886"/>
              <a:ext cx="463273" cy="25135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ko-KR" sz="200" dirty="0" smtClean="0"/>
                <a:t>6 Cyl</a:t>
              </a:r>
            </a:p>
            <a:p>
              <a:pPr algn="ctr"/>
              <a:r>
                <a:rPr lang="en-US" altLang="ko-KR" sz="200" dirty="0" smtClean="0"/>
                <a:t>Engine</a:t>
              </a:r>
            </a:p>
          </p:txBody>
        </p:sp>
      </p:grpSp>
      <p:sp>
        <p:nvSpPr>
          <p:cNvPr id="819" name="자유형 818"/>
          <p:cNvSpPr/>
          <p:nvPr/>
        </p:nvSpPr>
        <p:spPr bwMode="auto">
          <a:xfrm>
            <a:off x="1312861" y="5530890"/>
            <a:ext cx="1579542" cy="581025"/>
          </a:xfrm>
          <a:custGeom>
            <a:avLst/>
            <a:gdLst>
              <a:gd name="connsiteX0" fmla="*/ 0 w 2076450"/>
              <a:gd name="connsiteY0" fmla="*/ 581025 h 581025"/>
              <a:gd name="connsiteX1" fmla="*/ 1504950 w 2076450"/>
              <a:gd name="connsiteY1" fmla="*/ 428625 h 581025"/>
              <a:gd name="connsiteX2" fmla="*/ 2076450 w 2076450"/>
              <a:gd name="connsiteY2" fmla="*/ 0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6450" h="581025">
                <a:moveTo>
                  <a:pt x="0" y="581025"/>
                </a:moveTo>
                <a:cubicBezTo>
                  <a:pt x="579437" y="553243"/>
                  <a:pt x="1158875" y="525462"/>
                  <a:pt x="1504950" y="428625"/>
                </a:cubicBezTo>
                <a:cubicBezTo>
                  <a:pt x="1851025" y="331788"/>
                  <a:pt x="1963737" y="165894"/>
                  <a:pt x="2076450" y="0"/>
                </a:cubicBezTo>
              </a:path>
            </a:pathLst>
          </a:custGeom>
          <a:noFill/>
          <a:ln w="9525" cap="flat" cmpd="sng" algn="ctr">
            <a:solidFill>
              <a:srgbClr val="0000FF"/>
            </a:solidFill>
            <a:prstDash val="dash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21" name="자유형 820"/>
          <p:cNvSpPr/>
          <p:nvPr/>
        </p:nvSpPr>
        <p:spPr bwMode="auto">
          <a:xfrm>
            <a:off x="1284285" y="4987965"/>
            <a:ext cx="2932489" cy="1293813"/>
          </a:xfrm>
          <a:custGeom>
            <a:avLst/>
            <a:gdLst>
              <a:gd name="connsiteX0" fmla="*/ 0 w 3257550"/>
              <a:gd name="connsiteY0" fmla="*/ 1133475 h 1293813"/>
              <a:gd name="connsiteX1" fmla="*/ 2181225 w 3257550"/>
              <a:gd name="connsiteY1" fmla="*/ 1104900 h 1293813"/>
              <a:gd name="connsiteX2" fmla="*/ 3257550 w 3257550"/>
              <a:gd name="connsiteY2" fmla="*/ 0 h 129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57550" h="1293813">
                <a:moveTo>
                  <a:pt x="0" y="1133475"/>
                </a:moveTo>
                <a:cubicBezTo>
                  <a:pt x="819150" y="1213644"/>
                  <a:pt x="1638300" y="1293813"/>
                  <a:pt x="2181225" y="1104900"/>
                </a:cubicBezTo>
                <a:cubicBezTo>
                  <a:pt x="2724150" y="915988"/>
                  <a:pt x="2990850" y="457994"/>
                  <a:pt x="3257550" y="0"/>
                </a:cubicBezTo>
              </a:path>
            </a:pathLst>
          </a:custGeom>
          <a:noFill/>
          <a:ln w="9525" cap="flat" cmpd="sng" algn="ctr">
            <a:solidFill>
              <a:srgbClr val="0000FF"/>
            </a:solidFill>
            <a:prstDash val="dash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22" name="자유형 821"/>
          <p:cNvSpPr/>
          <p:nvPr/>
        </p:nvSpPr>
        <p:spPr bwMode="auto">
          <a:xfrm>
            <a:off x="1293810" y="4959390"/>
            <a:ext cx="4081476" cy="1354137"/>
          </a:xfrm>
          <a:custGeom>
            <a:avLst/>
            <a:gdLst>
              <a:gd name="connsiteX0" fmla="*/ 0 w 4533900"/>
              <a:gd name="connsiteY0" fmla="*/ 1152525 h 1354137"/>
              <a:gd name="connsiteX1" fmla="*/ 3248025 w 4533900"/>
              <a:gd name="connsiteY1" fmla="*/ 1162050 h 1354137"/>
              <a:gd name="connsiteX2" fmla="*/ 4533900 w 4533900"/>
              <a:gd name="connsiteY2" fmla="*/ 0 h 1354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33900" h="1354137">
                <a:moveTo>
                  <a:pt x="0" y="1152525"/>
                </a:moveTo>
                <a:cubicBezTo>
                  <a:pt x="1246187" y="1253331"/>
                  <a:pt x="2492375" y="1354137"/>
                  <a:pt x="3248025" y="1162050"/>
                </a:cubicBezTo>
                <a:cubicBezTo>
                  <a:pt x="4003675" y="969963"/>
                  <a:pt x="4268787" y="484981"/>
                  <a:pt x="4533900" y="0"/>
                </a:cubicBezTo>
              </a:path>
            </a:pathLst>
          </a:custGeom>
          <a:noFill/>
          <a:ln w="9525" cap="flat" cmpd="sng" algn="ctr">
            <a:solidFill>
              <a:srgbClr val="0000FF"/>
            </a:solidFill>
            <a:prstDash val="dash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24" name="자유형 823"/>
          <p:cNvSpPr/>
          <p:nvPr/>
        </p:nvSpPr>
        <p:spPr bwMode="auto">
          <a:xfrm>
            <a:off x="1122361" y="2744828"/>
            <a:ext cx="3011484" cy="1071562"/>
          </a:xfrm>
          <a:custGeom>
            <a:avLst/>
            <a:gdLst>
              <a:gd name="connsiteX0" fmla="*/ 0 w 3324225"/>
              <a:gd name="connsiteY0" fmla="*/ 300037 h 1071562"/>
              <a:gd name="connsiteX1" fmla="*/ 1295400 w 3324225"/>
              <a:gd name="connsiteY1" fmla="*/ 128587 h 1071562"/>
              <a:gd name="connsiteX2" fmla="*/ 3324225 w 3324225"/>
              <a:gd name="connsiteY2" fmla="*/ 1071562 h 1071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24225" h="1071562">
                <a:moveTo>
                  <a:pt x="0" y="300037"/>
                </a:moveTo>
                <a:cubicBezTo>
                  <a:pt x="370681" y="150018"/>
                  <a:pt x="741363" y="0"/>
                  <a:pt x="1295400" y="128587"/>
                </a:cubicBezTo>
                <a:cubicBezTo>
                  <a:pt x="1849438" y="257175"/>
                  <a:pt x="2586831" y="664368"/>
                  <a:pt x="3324225" y="1071562"/>
                </a:cubicBezTo>
              </a:path>
            </a:pathLst>
          </a:custGeom>
          <a:noFill/>
          <a:ln w="9525" cap="flat" cmpd="sng" algn="ctr">
            <a:solidFill>
              <a:srgbClr val="0000FF"/>
            </a:solidFill>
            <a:prstDash val="dash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2" name="그룹 824"/>
          <p:cNvGrpSpPr/>
          <p:nvPr/>
        </p:nvGrpSpPr>
        <p:grpSpPr>
          <a:xfrm>
            <a:off x="6872319" y="4300587"/>
            <a:ext cx="839799" cy="579215"/>
            <a:chOff x="1103266" y="1936960"/>
            <a:chExt cx="1089282" cy="579215"/>
          </a:xfrm>
        </p:grpSpPr>
        <p:sp>
          <p:nvSpPr>
            <p:cNvPr id="826" name="직사각형 825"/>
            <p:cNvSpPr/>
            <p:nvPr/>
          </p:nvSpPr>
          <p:spPr bwMode="auto">
            <a:xfrm>
              <a:off x="1103266" y="1936960"/>
              <a:ext cx="1089282" cy="579215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5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827" name="Rectangle 4"/>
            <p:cNvSpPr>
              <a:spLocks noChangeArrowheads="1"/>
            </p:cNvSpPr>
            <p:nvPr/>
          </p:nvSpPr>
          <p:spPr bwMode="auto">
            <a:xfrm>
              <a:off x="1814634" y="2416932"/>
              <a:ext cx="230103" cy="58213"/>
            </a:xfrm>
            <a:prstGeom prst="rect">
              <a:avLst/>
            </a:prstGeom>
            <a:solidFill>
              <a:srgbClr val="99CCFF"/>
            </a:solidFill>
            <a:ln w="317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altLang="ko-KR" sz="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굴림" pitchFamily="50" charset="-127"/>
                </a:rPr>
                <a:t>output</a:t>
              </a:r>
            </a:p>
          </p:txBody>
        </p:sp>
        <p:sp>
          <p:nvSpPr>
            <p:cNvPr id="828" name="Rectangle 5"/>
            <p:cNvSpPr>
              <a:spLocks noChangeArrowheads="1"/>
            </p:cNvSpPr>
            <p:nvPr/>
          </p:nvSpPr>
          <p:spPr bwMode="auto">
            <a:xfrm>
              <a:off x="1149083" y="2084384"/>
              <a:ext cx="198716" cy="87685"/>
            </a:xfrm>
            <a:prstGeom prst="rect">
              <a:avLst/>
            </a:prstGeom>
            <a:solidFill>
              <a:srgbClr val="99CCFF"/>
            </a:solidFill>
            <a:ln w="317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altLang="ko-KR" sz="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굴림" pitchFamily="50" charset="-127"/>
                  <a:sym typeface="Symbol" pitchFamily="18" charset="2"/>
                </a:rPr>
                <a:t>External </a:t>
              </a:r>
            </a:p>
            <a:p>
              <a:pPr algn="ctr" eaLnBrk="0" hangingPunct="0"/>
              <a:r>
                <a:rPr lang="en-US" altLang="ko-KR" sz="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굴림" pitchFamily="50" charset="-127"/>
                  <a:sym typeface="Symbol" pitchFamily="18" charset="2"/>
                </a:rPr>
                <a:t>Transition</a:t>
              </a:r>
              <a:endParaRPr lang="en-US" altLang="ko-KR" sz="100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굴림" pitchFamily="50" charset="-127"/>
              </a:endParaRPr>
            </a:p>
          </p:txBody>
        </p:sp>
        <p:sp>
          <p:nvSpPr>
            <p:cNvPr id="829" name="Rectangle 7"/>
            <p:cNvSpPr>
              <a:spLocks noChangeArrowheads="1"/>
            </p:cNvSpPr>
            <p:nvPr/>
          </p:nvSpPr>
          <p:spPr bwMode="auto">
            <a:xfrm>
              <a:off x="1513309" y="2333249"/>
              <a:ext cx="286440" cy="75314"/>
            </a:xfrm>
            <a:prstGeom prst="rect">
              <a:avLst/>
            </a:prstGeom>
            <a:solidFill>
              <a:srgbClr val="99CCFF"/>
            </a:solidFill>
            <a:ln w="317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altLang="ko-KR" sz="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굴림" pitchFamily="50" charset="-127"/>
                </a:rPr>
                <a:t>time advance</a:t>
              </a:r>
            </a:p>
          </p:txBody>
        </p:sp>
        <p:sp>
          <p:nvSpPr>
            <p:cNvPr id="830" name="모서리가 둥근 직사각형 829"/>
            <p:cNvSpPr/>
            <p:nvPr/>
          </p:nvSpPr>
          <p:spPr bwMode="auto">
            <a:xfrm>
              <a:off x="1408210" y="1973413"/>
              <a:ext cx="496638" cy="309626"/>
            </a:xfrm>
            <a:prstGeom prst="roundRect">
              <a:avLst>
                <a:gd name="adj" fmla="val 12802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5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831" name="타원 830"/>
            <p:cNvSpPr/>
            <p:nvPr/>
          </p:nvSpPr>
          <p:spPr bwMode="auto">
            <a:xfrm>
              <a:off x="1462530" y="2073833"/>
              <a:ext cx="69839" cy="7531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charset="0"/>
                </a:rPr>
                <a:t>State</a:t>
              </a:r>
              <a:endParaRPr kumimoji="0" lang="ko-KR" altLang="en-US" sz="1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832" name="타원 831"/>
            <p:cNvSpPr/>
            <p:nvPr/>
          </p:nvSpPr>
          <p:spPr bwMode="auto">
            <a:xfrm>
              <a:off x="1532370" y="2174252"/>
              <a:ext cx="69839" cy="7531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charset="0"/>
                </a:rPr>
                <a:t>State</a:t>
              </a:r>
              <a:endParaRPr kumimoji="0" lang="ko-KR" altLang="en-US" sz="1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833" name="타원 832"/>
            <p:cNvSpPr/>
            <p:nvPr/>
          </p:nvSpPr>
          <p:spPr bwMode="auto">
            <a:xfrm>
              <a:off x="1571170" y="1998518"/>
              <a:ext cx="69839" cy="7531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charset="0"/>
                </a:rPr>
                <a:t>State</a:t>
              </a:r>
              <a:endParaRPr kumimoji="0" lang="ko-KR" altLang="en-US" sz="1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834" name="타원 833"/>
            <p:cNvSpPr/>
            <p:nvPr/>
          </p:nvSpPr>
          <p:spPr bwMode="auto">
            <a:xfrm>
              <a:off x="1633249" y="2090569"/>
              <a:ext cx="69839" cy="7531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charset="0"/>
                </a:rPr>
                <a:t>State</a:t>
              </a:r>
              <a:endParaRPr kumimoji="0" lang="ko-KR" altLang="en-US" sz="1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835" name="타원 834"/>
            <p:cNvSpPr/>
            <p:nvPr/>
          </p:nvSpPr>
          <p:spPr bwMode="auto">
            <a:xfrm>
              <a:off x="1679810" y="2190988"/>
              <a:ext cx="69839" cy="7531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charset="0"/>
                </a:rPr>
                <a:t>State</a:t>
              </a:r>
              <a:endParaRPr kumimoji="0" lang="ko-KR" altLang="en-US" sz="1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836" name="타원 835"/>
            <p:cNvSpPr/>
            <p:nvPr/>
          </p:nvSpPr>
          <p:spPr bwMode="auto">
            <a:xfrm>
              <a:off x="1734129" y="2006886"/>
              <a:ext cx="69839" cy="7531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charset="0"/>
                </a:rPr>
                <a:t>State</a:t>
              </a:r>
              <a:endParaRPr kumimoji="0" lang="ko-KR" altLang="en-US" sz="1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837" name="타원 836"/>
            <p:cNvSpPr/>
            <p:nvPr/>
          </p:nvSpPr>
          <p:spPr bwMode="auto">
            <a:xfrm>
              <a:off x="1772929" y="2124043"/>
              <a:ext cx="69839" cy="7531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charset="0"/>
                </a:rPr>
                <a:t>State</a:t>
              </a:r>
              <a:endParaRPr kumimoji="0" lang="ko-KR" altLang="en-US" sz="1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charset="0"/>
              </a:endParaRPr>
            </a:p>
          </p:txBody>
        </p:sp>
        <p:cxnSp>
          <p:nvCxnSpPr>
            <p:cNvPr id="838" name="직선 화살표 연결선 837"/>
            <p:cNvCxnSpPr>
              <a:stCxn id="831" idx="7"/>
              <a:endCxn id="833" idx="2"/>
            </p:cNvCxnSpPr>
            <p:nvPr/>
          </p:nvCxnSpPr>
          <p:spPr bwMode="auto">
            <a:xfrm rot="5400000" flipH="1" flipV="1">
              <a:off x="1522312" y="2036005"/>
              <a:ext cx="48687" cy="49028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9" name="직선 화살표 연결선 838"/>
            <p:cNvCxnSpPr>
              <a:stCxn id="833" idx="5"/>
              <a:endCxn id="834" idx="0"/>
            </p:cNvCxnSpPr>
            <p:nvPr/>
          </p:nvCxnSpPr>
          <p:spPr bwMode="auto">
            <a:xfrm rot="16200000" flipH="1">
              <a:off x="1635593" y="2057992"/>
              <a:ext cx="27766" cy="37388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0" name="직선 화살표 연결선 839"/>
            <p:cNvCxnSpPr>
              <a:stCxn id="833" idx="6"/>
              <a:endCxn id="836" idx="2"/>
            </p:cNvCxnSpPr>
            <p:nvPr/>
          </p:nvCxnSpPr>
          <p:spPr bwMode="auto">
            <a:xfrm>
              <a:off x="1641010" y="2036176"/>
              <a:ext cx="93120" cy="8368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1" name="직선 화살표 연결선 840"/>
            <p:cNvCxnSpPr>
              <a:stCxn id="834" idx="5"/>
              <a:endCxn id="835" idx="0"/>
            </p:cNvCxnSpPr>
            <p:nvPr/>
          </p:nvCxnSpPr>
          <p:spPr bwMode="auto">
            <a:xfrm rot="16200000" flipH="1">
              <a:off x="1685728" y="2161987"/>
              <a:ext cx="36134" cy="21868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2" name="직선 화살표 연결선 841"/>
            <p:cNvCxnSpPr>
              <a:stCxn id="837" idx="3"/>
              <a:endCxn id="835" idx="7"/>
            </p:cNvCxnSpPr>
            <p:nvPr/>
          </p:nvCxnSpPr>
          <p:spPr bwMode="auto">
            <a:xfrm rot="5400000">
              <a:off x="1754444" y="2173305"/>
              <a:ext cx="13691" cy="43736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3" name="직선 화살표 연결선 842"/>
            <p:cNvCxnSpPr>
              <a:stCxn id="836" idx="5"/>
              <a:endCxn id="837" idx="0"/>
            </p:cNvCxnSpPr>
            <p:nvPr/>
          </p:nvCxnSpPr>
          <p:spPr bwMode="auto">
            <a:xfrm rot="16200000" flipH="1">
              <a:off x="1774360" y="2090553"/>
              <a:ext cx="52871" cy="14108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4" name="직선 화살표 연결선 843"/>
            <p:cNvCxnSpPr>
              <a:stCxn id="831" idx="6"/>
              <a:endCxn id="834" idx="2"/>
            </p:cNvCxnSpPr>
            <p:nvPr/>
          </p:nvCxnSpPr>
          <p:spPr bwMode="auto">
            <a:xfrm>
              <a:off x="1532370" y="2111490"/>
              <a:ext cx="100880" cy="16736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5" name="직선 화살표 연결선 844"/>
            <p:cNvCxnSpPr>
              <a:stCxn id="832" idx="6"/>
              <a:endCxn id="835" idx="2"/>
            </p:cNvCxnSpPr>
            <p:nvPr/>
          </p:nvCxnSpPr>
          <p:spPr bwMode="auto">
            <a:xfrm>
              <a:off x="1602210" y="2211909"/>
              <a:ext cx="77600" cy="16736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6" name="직선 화살표 연결선 845"/>
            <p:cNvCxnSpPr>
              <a:stCxn id="832" idx="1"/>
              <a:endCxn id="831" idx="4"/>
            </p:cNvCxnSpPr>
            <p:nvPr/>
          </p:nvCxnSpPr>
          <p:spPr bwMode="auto">
            <a:xfrm rot="16200000" flipV="1">
              <a:off x="1501957" y="2144641"/>
              <a:ext cx="36134" cy="45147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47" name="Rectangle 5"/>
            <p:cNvSpPr>
              <a:spLocks noChangeArrowheads="1"/>
            </p:cNvSpPr>
            <p:nvPr/>
          </p:nvSpPr>
          <p:spPr bwMode="auto">
            <a:xfrm>
              <a:off x="1959131" y="2084384"/>
              <a:ext cx="186239" cy="87685"/>
            </a:xfrm>
            <a:prstGeom prst="rect">
              <a:avLst/>
            </a:prstGeom>
            <a:solidFill>
              <a:srgbClr val="99CCFF"/>
            </a:solidFill>
            <a:ln w="317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altLang="ko-KR" sz="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굴림" pitchFamily="50" charset="-127"/>
                  <a:sym typeface="Symbol" pitchFamily="18" charset="2"/>
                </a:rPr>
                <a:t>Internal </a:t>
              </a:r>
            </a:p>
            <a:p>
              <a:pPr algn="ctr" eaLnBrk="0" hangingPunct="0"/>
              <a:r>
                <a:rPr lang="en-US" altLang="ko-KR" sz="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굴림" pitchFamily="50" charset="-127"/>
                  <a:sym typeface="Symbol" pitchFamily="18" charset="2"/>
                </a:rPr>
                <a:t>Transition</a:t>
              </a:r>
              <a:endParaRPr lang="en-US" altLang="ko-KR" sz="100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굴림" pitchFamily="50" charset="-127"/>
              </a:endParaRPr>
            </a:p>
          </p:txBody>
        </p:sp>
        <p:cxnSp>
          <p:nvCxnSpPr>
            <p:cNvPr id="848" name="직선 화살표 연결선 847"/>
            <p:cNvCxnSpPr>
              <a:stCxn id="828" idx="3"/>
              <a:endCxn id="830" idx="1"/>
            </p:cNvCxnSpPr>
            <p:nvPr/>
          </p:nvCxnSpPr>
          <p:spPr bwMode="auto">
            <a:xfrm>
              <a:off x="1347799" y="2128227"/>
              <a:ext cx="60412" cy="526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9" name="직선 화살표 연결선 848"/>
            <p:cNvCxnSpPr>
              <a:stCxn id="847" idx="1"/>
              <a:endCxn id="830" idx="3"/>
            </p:cNvCxnSpPr>
            <p:nvPr/>
          </p:nvCxnSpPr>
          <p:spPr bwMode="auto">
            <a:xfrm rot="10800000">
              <a:off x="1904848" y="2128227"/>
              <a:ext cx="54282" cy="526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0" name="직선 화살표 연결선 849"/>
            <p:cNvCxnSpPr>
              <a:stCxn id="830" idx="2"/>
              <a:endCxn id="829" idx="0"/>
            </p:cNvCxnSpPr>
            <p:nvPr/>
          </p:nvCxnSpPr>
          <p:spPr bwMode="auto">
            <a:xfrm rot="5400000">
              <a:off x="1631424" y="2308157"/>
              <a:ext cx="50210" cy="338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1" name="Shape 850"/>
            <p:cNvCxnSpPr>
              <a:stCxn id="829" idx="3"/>
              <a:endCxn id="847" idx="2"/>
            </p:cNvCxnSpPr>
            <p:nvPr/>
          </p:nvCxnSpPr>
          <p:spPr bwMode="auto">
            <a:xfrm flipV="1">
              <a:off x="1799750" y="2172069"/>
              <a:ext cx="252501" cy="198837"/>
            </a:xfrm>
            <a:prstGeom prst="bentConnector2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2" name="Shape 851"/>
            <p:cNvCxnSpPr>
              <a:stCxn id="829" idx="3"/>
              <a:endCxn id="827" idx="0"/>
            </p:cNvCxnSpPr>
            <p:nvPr/>
          </p:nvCxnSpPr>
          <p:spPr bwMode="auto">
            <a:xfrm>
              <a:off x="1799750" y="2370906"/>
              <a:ext cx="129936" cy="46026"/>
            </a:xfrm>
            <a:prstGeom prst="bentConnector2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3" name="그룹 852"/>
          <p:cNvGrpSpPr/>
          <p:nvPr/>
        </p:nvGrpSpPr>
        <p:grpSpPr>
          <a:xfrm>
            <a:off x="7894683" y="4305580"/>
            <a:ext cx="839799" cy="579215"/>
            <a:chOff x="1103266" y="1936960"/>
            <a:chExt cx="1089282" cy="579215"/>
          </a:xfrm>
        </p:grpSpPr>
        <p:sp>
          <p:nvSpPr>
            <p:cNvPr id="854" name="직사각형 853"/>
            <p:cNvSpPr/>
            <p:nvPr/>
          </p:nvSpPr>
          <p:spPr bwMode="auto">
            <a:xfrm>
              <a:off x="1103266" y="1936960"/>
              <a:ext cx="1089282" cy="579215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5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855" name="Rectangle 4"/>
            <p:cNvSpPr>
              <a:spLocks noChangeArrowheads="1"/>
            </p:cNvSpPr>
            <p:nvPr/>
          </p:nvSpPr>
          <p:spPr bwMode="auto">
            <a:xfrm>
              <a:off x="1814634" y="2416932"/>
              <a:ext cx="230103" cy="58213"/>
            </a:xfrm>
            <a:prstGeom prst="rect">
              <a:avLst/>
            </a:prstGeom>
            <a:solidFill>
              <a:srgbClr val="99CCFF"/>
            </a:solidFill>
            <a:ln w="317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altLang="ko-KR" sz="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굴림" pitchFamily="50" charset="-127"/>
                </a:rPr>
                <a:t>output</a:t>
              </a:r>
            </a:p>
          </p:txBody>
        </p:sp>
        <p:sp>
          <p:nvSpPr>
            <p:cNvPr id="856" name="Rectangle 5"/>
            <p:cNvSpPr>
              <a:spLocks noChangeArrowheads="1"/>
            </p:cNvSpPr>
            <p:nvPr/>
          </p:nvSpPr>
          <p:spPr bwMode="auto">
            <a:xfrm>
              <a:off x="1149083" y="2084384"/>
              <a:ext cx="198716" cy="87685"/>
            </a:xfrm>
            <a:prstGeom prst="rect">
              <a:avLst/>
            </a:prstGeom>
            <a:solidFill>
              <a:srgbClr val="99CCFF"/>
            </a:solidFill>
            <a:ln w="317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altLang="ko-KR" sz="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굴림" pitchFamily="50" charset="-127"/>
                  <a:sym typeface="Symbol" pitchFamily="18" charset="2"/>
                </a:rPr>
                <a:t>External </a:t>
              </a:r>
            </a:p>
            <a:p>
              <a:pPr algn="ctr" eaLnBrk="0" hangingPunct="0"/>
              <a:r>
                <a:rPr lang="en-US" altLang="ko-KR" sz="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굴림" pitchFamily="50" charset="-127"/>
                  <a:sym typeface="Symbol" pitchFamily="18" charset="2"/>
                </a:rPr>
                <a:t>Transition</a:t>
              </a:r>
              <a:endParaRPr lang="en-US" altLang="ko-KR" sz="100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굴림" pitchFamily="50" charset="-127"/>
              </a:endParaRPr>
            </a:p>
          </p:txBody>
        </p:sp>
        <p:sp>
          <p:nvSpPr>
            <p:cNvPr id="857" name="Rectangle 7"/>
            <p:cNvSpPr>
              <a:spLocks noChangeArrowheads="1"/>
            </p:cNvSpPr>
            <p:nvPr/>
          </p:nvSpPr>
          <p:spPr bwMode="auto">
            <a:xfrm>
              <a:off x="1513309" y="2333249"/>
              <a:ext cx="286440" cy="75314"/>
            </a:xfrm>
            <a:prstGeom prst="rect">
              <a:avLst/>
            </a:prstGeom>
            <a:solidFill>
              <a:srgbClr val="99CCFF"/>
            </a:solidFill>
            <a:ln w="317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altLang="ko-KR" sz="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굴림" pitchFamily="50" charset="-127"/>
                </a:rPr>
                <a:t>time advance</a:t>
              </a:r>
            </a:p>
          </p:txBody>
        </p:sp>
        <p:sp>
          <p:nvSpPr>
            <p:cNvPr id="858" name="모서리가 둥근 직사각형 857"/>
            <p:cNvSpPr/>
            <p:nvPr/>
          </p:nvSpPr>
          <p:spPr bwMode="auto">
            <a:xfrm>
              <a:off x="1408210" y="1973413"/>
              <a:ext cx="496638" cy="309626"/>
            </a:xfrm>
            <a:prstGeom prst="roundRect">
              <a:avLst>
                <a:gd name="adj" fmla="val 12802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5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859" name="타원 858"/>
            <p:cNvSpPr/>
            <p:nvPr/>
          </p:nvSpPr>
          <p:spPr bwMode="auto">
            <a:xfrm>
              <a:off x="1462530" y="2073833"/>
              <a:ext cx="69839" cy="7531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charset="0"/>
                </a:rPr>
                <a:t>State</a:t>
              </a:r>
              <a:endParaRPr kumimoji="0" lang="ko-KR" altLang="en-US" sz="1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860" name="타원 859"/>
            <p:cNvSpPr/>
            <p:nvPr/>
          </p:nvSpPr>
          <p:spPr bwMode="auto">
            <a:xfrm>
              <a:off x="1532370" y="2174252"/>
              <a:ext cx="69839" cy="7531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charset="0"/>
                </a:rPr>
                <a:t>State</a:t>
              </a:r>
              <a:endParaRPr kumimoji="0" lang="ko-KR" altLang="en-US" sz="1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861" name="타원 860"/>
            <p:cNvSpPr/>
            <p:nvPr/>
          </p:nvSpPr>
          <p:spPr bwMode="auto">
            <a:xfrm>
              <a:off x="1571170" y="1998518"/>
              <a:ext cx="69839" cy="7531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charset="0"/>
                </a:rPr>
                <a:t>State</a:t>
              </a:r>
              <a:endParaRPr kumimoji="0" lang="ko-KR" altLang="en-US" sz="1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862" name="타원 861"/>
            <p:cNvSpPr/>
            <p:nvPr/>
          </p:nvSpPr>
          <p:spPr bwMode="auto">
            <a:xfrm>
              <a:off x="1633249" y="2090569"/>
              <a:ext cx="69839" cy="7531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charset="0"/>
                </a:rPr>
                <a:t>State</a:t>
              </a:r>
              <a:endParaRPr kumimoji="0" lang="ko-KR" altLang="en-US" sz="1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863" name="타원 862"/>
            <p:cNvSpPr/>
            <p:nvPr/>
          </p:nvSpPr>
          <p:spPr bwMode="auto">
            <a:xfrm>
              <a:off x="1679810" y="2190988"/>
              <a:ext cx="69839" cy="7531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charset="0"/>
                </a:rPr>
                <a:t>State</a:t>
              </a:r>
              <a:endParaRPr kumimoji="0" lang="ko-KR" altLang="en-US" sz="1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864" name="타원 863"/>
            <p:cNvSpPr/>
            <p:nvPr/>
          </p:nvSpPr>
          <p:spPr bwMode="auto">
            <a:xfrm>
              <a:off x="1734129" y="2006886"/>
              <a:ext cx="69839" cy="7531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charset="0"/>
                </a:rPr>
                <a:t>State</a:t>
              </a:r>
              <a:endParaRPr kumimoji="0" lang="ko-KR" altLang="en-US" sz="1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865" name="타원 864"/>
            <p:cNvSpPr/>
            <p:nvPr/>
          </p:nvSpPr>
          <p:spPr bwMode="auto">
            <a:xfrm>
              <a:off x="1772929" y="2124043"/>
              <a:ext cx="69839" cy="7531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charset="0"/>
                </a:rPr>
                <a:t>State</a:t>
              </a:r>
              <a:endParaRPr kumimoji="0" lang="ko-KR" altLang="en-US" sz="1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charset="0"/>
              </a:endParaRPr>
            </a:p>
          </p:txBody>
        </p:sp>
        <p:cxnSp>
          <p:nvCxnSpPr>
            <p:cNvPr id="866" name="직선 화살표 연결선 865"/>
            <p:cNvCxnSpPr>
              <a:stCxn id="859" idx="7"/>
              <a:endCxn id="861" idx="2"/>
            </p:cNvCxnSpPr>
            <p:nvPr/>
          </p:nvCxnSpPr>
          <p:spPr bwMode="auto">
            <a:xfrm rot="5400000" flipH="1" flipV="1">
              <a:off x="1522312" y="2036005"/>
              <a:ext cx="48687" cy="49028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7" name="직선 화살표 연결선 866"/>
            <p:cNvCxnSpPr>
              <a:stCxn id="861" idx="5"/>
              <a:endCxn id="862" idx="0"/>
            </p:cNvCxnSpPr>
            <p:nvPr/>
          </p:nvCxnSpPr>
          <p:spPr bwMode="auto">
            <a:xfrm rot="16200000" flipH="1">
              <a:off x="1635593" y="2057992"/>
              <a:ext cx="27766" cy="37388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8" name="직선 화살표 연결선 867"/>
            <p:cNvCxnSpPr>
              <a:stCxn id="861" idx="6"/>
              <a:endCxn id="864" idx="2"/>
            </p:cNvCxnSpPr>
            <p:nvPr/>
          </p:nvCxnSpPr>
          <p:spPr bwMode="auto">
            <a:xfrm>
              <a:off x="1641010" y="2036176"/>
              <a:ext cx="93120" cy="8368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9" name="직선 화살표 연결선 868"/>
            <p:cNvCxnSpPr>
              <a:stCxn id="862" idx="5"/>
              <a:endCxn id="863" idx="0"/>
            </p:cNvCxnSpPr>
            <p:nvPr/>
          </p:nvCxnSpPr>
          <p:spPr bwMode="auto">
            <a:xfrm rot="16200000" flipH="1">
              <a:off x="1685728" y="2161987"/>
              <a:ext cx="36134" cy="21868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70" name="직선 화살표 연결선 869"/>
            <p:cNvCxnSpPr>
              <a:stCxn id="865" idx="3"/>
              <a:endCxn id="863" idx="7"/>
            </p:cNvCxnSpPr>
            <p:nvPr/>
          </p:nvCxnSpPr>
          <p:spPr bwMode="auto">
            <a:xfrm rot="5400000">
              <a:off x="1754444" y="2173305"/>
              <a:ext cx="13691" cy="43736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71" name="직선 화살표 연결선 870"/>
            <p:cNvCxnSpPr>
              <a:stCxn id="864" idx="5"/>
              <a:endCxn id="865" idx="0"/>
            </p:cNvCxnSpPr>
            <p:nvPr/>
          </p:nvCxnSpPr>
          <p:spPr bwMode="auto">
            <a:xfrm rot="16200000" flipH="1">
              <a:off x="1774360" y="2090553"/>
              <a:ext cx="52871" cy="14108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72" name="직선 화살표 연결선 871"/>
            <p:cNvCxnSpPr>
              <a:stCxn id="859" idx="6"/>
              <a:endCxn id="862" idx="2"/>
            </p:cNvCxnSpPr>
            <p:nvPr/>
          </p:nvCxnSpPr>
          <p:spPr bwMode="auto">
            <a:xfrm>
              <a:off x="1532370" y="2111490"/>
              <a:ext cx="100880" cy="16736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73" name="직선 화살표 연결선 872"/>
            <p:cNvCxnSpPr>
              <a:stCxn id="860" idx="6"/>
              <a:endCxn id="863" idx="2"/>
            </p:cNvCxnSpPr>
            <p:nvPr/>
          </p:nvCxnSpPr>
          <p:spPr bwMode="auto">
            <a:xfrm>
              <a:off x="1602210" y="2211909"/>
              <a:ext cx="77600" cy="16736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74" name="직선 화살표 연결선 873"/>
            <p:cNvCxnSpPr>
              <a:stCxn id="860" idx="1"/>
              <a:endCxn id="859" idx="4"/>
            </p:cNvCxnSpPr>
            <p:nvPr/>
          </p:nvCxnSpPr>
          <p:spPr bwMode="auto">
            <a:xfrm rot="16200000" flipV="1">
              <a:off x="1501957" y="2144641"/>
              <a:ext cx="36134" cy="45147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75" name="Rectangle 5"/>
            <p:cNvSpPr>
              <a:spLocks noChangeArrowheads="1"/>
            </p:cNvSpPr>
            <p:nvPr/>
          </p:nvSpPr>
          <p:spPr bwMode="auto">
            <a:xfrm>
              <a:off x="1959131" y="2084384"/>
              <a:ext cx="186239" cy="87685"/>
            </a:xfrm>
            <a:prstGeom prst="rect">
              <a:avLst/>
            </a:prstGeom>
            <a:solidFill>
              <a:srgbClr val="99CCFF"/>
            </a:solidFill>
            <a:ln w="317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altLang="ko-KR" sz="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굴림" pitchFamily="50" charset="-127"/>
                  <a:sym typeface="Symbol" pitchFamily="18" charset="2"/>
                </a:rPr>
                <a:t>Internal </a:t>
              </a:r>
            </a:p>
            <a:p>
              <a:pPr algn="ctr" eaLnBrk="0" hangingPunct="0"/>
              <a:r>
                <a:rPr lang="en-US" altLang="ko-KR" sz="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굴림" pitchFamily="50" charset="-127"/>
                  <a:sym typeface="Symbol" pitchFamily="18" charset="2"/>
                </a:rPr>
                <a:t>Transition</a:t>
              </a:r>
              <a:endParaRPr lang="en-US" altLang="ko-KR" sz="100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굴림" pitchFamily="50" charset="-127"/>
              </a:endParaRPr>
            </a:p>
          </p:txBody>
        </p:sp>
        <p:cxnSp>
          <p:nvCxnSpPr>
            <p:cNvPr id="876" name="직선 화살표 연결선 875"/>
            <p:cNvCxnSpPr>
              <a:stCxn id="856" idx="3"/>
              <a:endCxn id="858" idx="1"/>
            </p:cNvCxnSpPr>
            <p:nvPr/>
          </p:nvCxnSpPr>
          <p:spPr bwMode="auto">
            <a:xfrm>
              <a:off x="1347799" y="2128227"/>
              <a:ext cx="60412" cy="526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77" name="직선 화살표 연결선 876"/>
            <p:cNvCxnSpPr>
              <a:stCxn id="875" idx="1"/>
              <a:endCxn id="858" idx="3"/>
            </p:cNvCxnSpPr>
            <p:nvPr/>
          </p:nvCxnSpPr>
          <p:spPr bwMode="auto">
            <a:xfrm rot="10800000">
              <a:off x="1904848" y="2128227"/>
              <a:ext cx="54282" cy="526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78" name="직선 화살표 연결선 877"/>
            <p:cNvCxnSpPr>
              <a:stCxn id="858" idx="2"/>
              <a:endCxn id="857" idx="0"/>
            </p:cNvCxnSpPr>
            <p:nvPr/>
          </p:nvCxnSpPr>
          <p:spPr bwMode="auto">
            <a:xfrm rot="5400000">
              <a:off x="1631424" y="2308157"/>
              <a:ext cx="50210" cy="338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79" name="Shape 878"/>
            <p:cNvCxnSpPr>
              <a:stCxn id="857" idx="3"/>
              <a:endCxn id="875" idx="2"/>
            </p:cNvCxnSpPr>
            <p:nvPr/>
          </p:nvCxnSpPr>
          <p:spPr bwMode="auto">
            <a:xfrm flipV="1">
              <a:off x="1799750" y="2172069"/>
              <a:ext cx="252501" cy="198837"/>
            </a:xfrm>
            <a:prstGeom prst="bentConnector2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0" name="Shape 879"/>
            <p:cNvCxnSpPr>
              <a:stCxn id="857" idx="3"/>
              <a:endCxn id="855" idx="0"/>
            </p:cNvCxnSpPr>
            <p:nvPr/>
          </p:nvCxnSpPr>
          <p:spPr bwMode="auto">
            <a:xfrm>
              <a:off x="1799750" y="2370906"/>
              <a:ext cx="129936" cy="46026"/>
            </a:xfrm>
            <a:prstGeom prst="bentConnector2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81" name="TextBox 880"/>
          <p:cNvSpPr txBox="1"/>
          <p:nvPr/>
        </p:nvSpPr>
        <p:spPr>
          <a:xfrm>
            <a:off x="7142699" y="3750791"/>
            <a:ext cx="126316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200" dirty="0" smtClean="0"/>
              <a:t>Experiment Frame</a:t>
            </a:r>
            <a:endParaRPr lang="ko-KR" altLang="en-US" sz="1200" dirty="0"/>
          </a:p>
        </p:txBody>
      </p:sp>
      <p:sp>
        <p:nvSpPr>
          <p:cNvPr id="882" name="TextBox 881"/>
          <p:cNvSpPr txBox="1"/>
          <p:nvPr/>
        </p:nvSpPr>
        <p:spPr>
          <a:xfrm>
            <a:off x="6925131" y="4113818"/>
            <a:ext cx="73417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200" b="1" dirty="0" smtClean="0"/>
              <a:t>Generator</a:t>
            </a:r>
            <a:endParaRPr lang="ko-KR" altLang="en-US" sz="1200" b="1" i="1" dirty="0"/>
          </a:p>
        </p:txBody>
      </p:sp>
      <p:sp>
        <p:nvSpPr>
          <p:cNvPr id="883" name="TextBox 882"/>
          <p:cNvSpPr txBox="1"/>
          <p:nvPr/>
        </p:nvSpPr>
        <p:spPr>
          <a:xfrm>
            <a:off x="7994783" y="4113818"/>
            <a:ext cx="63959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200" b="1" dirty="0" smtClean="0"/>
              <a:t>Analyzer</a:t>
            </a:r>
            <a:endParaRPr lang="ko-KR" altLang="en-US" sz="1200" b="1" i="1" dirty="0"/>
          </a:p>
        </p:txBody>
      </p:sp>
      <p:cxnSp>
        <p:nvCxnSpPr>
          <p:cNvPr id="884" name="꺾인 연결선 883"/>
          <p:cNvCxnSpPr>
            <a:stCxn id="882" idx="0"/>
            <a:endCxn id="881" idx="2"/>
          </p:cNvCxnSpPr>
          <p:nvPr/>
        </p:nvCxnSpPr>
        <p:spPr bwMode="auto">
          <a:xfrm rot="5400000" flipH="1" flipV="1">
            <a:off x="7444070" y="3783607"/>
            <a:ext cx="178361" cy="482063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5" name="꺾인 연결선 884"/>
          <p:cNvCxnSpPr>
            <a:stCxn id="883" idx="0"/>
            <a:endCxn id="881" idx="2"/>
          </p:cNvCxnSpPr>
          <p:nvPr/>
        </p:nvCxnSpPr>
        <p:spPr bwMode="auto">
          <a:xfrm rot="16200000" flipV="1">
            <a:off x="7955253" y="3754487"/>
            <a:ext cx="178361" cy="54030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0" name="직선 화살표 연결선 889"/>
          <p:cNvCxnSpPr>
            <a:stCxn id="177" idx="3"/>
            <a:endCxn id="888" idx="1"/>
          </p:cNvCxnSpPr>
          <p:nvPr/>
        </p:nvCxnSpPr>
        <p:spPr bwMode="auto">
          <a:xfrm flipV="1">
            <a:off x="6251598" y="4355357"/>
            <a:ext cx="401643" cy="1190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481" name="제목 48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ko-KR" dirty="0" smtClean="0"/>
              <a:t>System Development Process (II)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직사각형 85"/>
          <p:cNvSpPr/>
          <p:nvPr/>
        </p:nvSpPr>
        <p:spPr bwMode="auto">
          <a:xfrm>
            <a:off x="1614447" y="2625714"/>
            <a:ext cx="5659515" cy="2738475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650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itchFamily="50" charset="-127"/>
              </a:rPr>
              <a:t>Behavior Description : DEVS Model</a:t>
            </a:r>
            <a:endParaRPr lang="ko-KR" altLang="en-US" dirty="0" smtClean="0">
              <a:ea typeface="굴림" pitchFamily="50" charset="-127"/>
            </a:endParaRPr>
          </a:p>
        </p:txBody>
      </p:sp>
      <p:sp>
        <p:nvSpPr>
          <p:cNvPr id="27651" name="내용 개체 틀 2"/>
          <p:cNvSpPr>
            <a:spLocks noGrp="1"/>
          </p:cNvSpPr>
          <p:nvPr>
            <p:ph idx="1"/>
          </p:nvPr>
        </p:nvSpPr>
        <p:spPr>
          <a:xfrm>
            <a:off x="409575" y="982663"/>
            <a:ext cx="6243666" cy="1200329"/>
          </a:xfrm>
        </p:spPr>
        <p:txBody>
          <a:bodyPr/>
          <a:lstStyle/>
          <a:p>
            <a:r>
              <a:rPr lang="en-US" altLang="ko-KR" sz="2400" dirty="0" smtClean="0">
                <a:ea typeface="굴림" pitchFamily="50" charset="-127"/>
              </a:rPr>
              <a:t>DEVS model describes the behavior of a component based on state transition that displays discrete event activity of system.</a:t>
            </a:r>
            <a:endParaRPr lang="ko-KR" altLang="en-US" sz="2400" dirty="0" smtClean="0">
              <a:ea typeface="굴림" pitchFamily="50" charset="-127"/>
            </a:endParaRPr>
          </a:p>
        </p:txBody>
      </p:sp>
      <p:sp>
        <p:nvSpPr>
          <p:cNvPr id="27652" name="슬라이드 번호 개체 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1904795-8603-475B-A3CA-F124624C6B3A}" type="slidenum">
              <a:rPr lang="en-US" altLang="ko-KR" smtClean="0">
                <a:ea typeface="굴림" pitchFamily="50" charset="-127"/>
              </a:rPr>
              <a:pPr/>
              <a:t>8</a:t>
            </a:fld>
            <a:endParaRPr lang="en-US" altLang="ko-KR" dirty="0" smtClean="0">
              <a:ea typeface="굴림" pitchFamily="50" charset="-127"/>
            </a:endParaRPr>
          </a:p>
        </p:txBody>
      </p:sp>
      <p:sp>
        <p:nvSpPr>
          <p:cNvPr id="27655" name="Rectangle 4"/>
          <p:cNvSpPr>
            <a:spLocks noChangeArrowheads="1"/>
          </p:cNvSpPr>
          <p:nvPr/>
        </p:nvSpPr>
        <p:spPr bwMode="auto">
          <a:xfrm>
            <a:off x="5314097" y="4779981"/>
            <a:ext cx="1082702" cy="254000"/>
          </a:xfrm>
          <a:prstGeom prst="rect">
            <a:avLst/>
          </a:prstGeom>
          <a:solidFill>
            <a:srgbClr val="99CC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ko-KR" sz="1100" dirty="0">
                <a:latin typeface="+mn-lt"/>
                <a:ea typeface="굴림" pitchFamily="50" charset="-127"/>
              </a:rPr>
              <a:t>output</a:t>
            </a:r>
          </a:p>
        </p:txBody>
      </p:sp>
      <p:sp>
        <p:nvSpPr>
          <p:cNvPr id="27656" name="Rectangle 5"/>
          <p:cNvSpPr>
            <a:spLocks noChangeArrowheads="1"/>
          </p:cNvSpPr>
          <p:nvPr/>
        </p:nvSpPr>
        <p:spPr bwMode="auto">
          <a:xfrm>
            <a:off x="1942213" y="3328986"/>
            <a:ext cx="935018" cy="382591"/>
          </a:xfrm>
          <a:prstGeom prst="rect">
            <a:avLst/>
          </a:prstGeom>
          <a:solidFill>
            <a:srgbClr val="99CC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ko-KR" sz="1100" dirty="0" smtClean="0">
                <a:latin typeface="+mn-lt"/>
                <a:ea typeface="굴림" pitchFamily="50" charset="-127"/>
                <a:sym typeface="Symbol" pitchFamily="18" charset="2"/>
              </a:rPr>
              <a:t>External </a:t>
            </a:r>
          </a:p>
          <a:p>
            <a:pPr algn="ctr" eaLnBrk="0" hangingPunct="0"/>
            <a:r>
              <a:rPr lang="en-US" altLang="ko-KR" sz="1100" dirty="0" smtClean="0">
                <a:latin typeface="+mn-lt"/>
                <a:ea typeface="굴림" pitchFamily="50" charset="-127"/>
                <a:sym typeface="Symbol" pitchFamily="18" charset="2"/>
              </a:rPr>
              <a:t>Transition</a:t>
            </a:r>
            <a:endParaRPr lang="en-US" altLang="ko-KR" sz="1100" baseline="-25000" dirty="0">
              <a:latin typeface="+mn-lt"/>
              <a:ea typeface="굴림" pitchFamily="50" charset="-127"/>
            </a:endParaRPr>
          </a:p>
        </p:txBody>
      </p:sp>
      <p:sp>
        <p:nvSpPr>
          <p:cNvPr id="27658" name="Rectangle 7"/>
          <p:cNvSpPr>
            <a:spLocks noChangeArrowheads="1"/>
          </p:cNvSpPr>
          <p:nvPr/>
        </p:nvSpPr>
        <p:spPr bwMode="auto">
          <a:xfrm>
            <a:off x="3787716" y="4414851"/>
            <a:ext cx="1347788" cy="328612"/>
          </a:xfrm>
          <a:prstGeom prst="rect">
            <a:avLst/>
          </a:prstGeom>
          <a:solidFill>
            <a:srgbClr val="99CC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ko-KR" sz="1100" dirty="0">
                <a:latin typeface="+mn-lt"/>
                <a:ea typeface="굴림" pitchFamily="50" charset="-127"/>
              </a:rPr>
              <a:t>time advance</a:t>
            </a:r>
          </a:p>
        </p:txBody>
      </p:sp>
      <p:sp>
        <p:nvSpPr>
          <p:cNvPr id="28" name="Rectangle 25"/>
          <p:cNvSpPr txBox="1">
            <a:spLocks noChangeArrowheads="1"/>
          </p:cNvSpPr>
          <p:nvPr/>
        </p:nvSpPr>
        <p:spPr bwMode="auto">
          <a:xfrm>
            <a:off x="838200" y="1524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US" altLang="ko-KR" sz="2800" b="1" kern="0" dirty="0">
              <a:solidFill>
                <a:schemeClr val="bg1"/>
              </a:solidFill>
              <a:latin typeface="Calibri" pitchFamily="34" charset="0"/>
              <a:ea typeface="굴림" pitchFamily="50" charset="-127"/>
              <a:cs typeface="Calibri" pitchFamily="34" charset="0"/>
            </a:endParaRPr>
          </a:p>
        </p:txBody>
      </p:sp>
      <p:sp>
        <p:nvSpPr>
          <p:cNvPr id="30" name="모서리가 둥근 직사각형 29"/>
          <p:cNvSpPr/>
          <p:nvPr/>
        </p:nvSpPr>
        <p:spPr bwMode="auto">
          <a:xfrm>
            <a:off x="3293194" y="2844791"/>
            <a:ext cx="2336832" cy="1350981"/>
          </a:xfrm>
          <a:prstGeom prst="roundRect">
            <a:avLst>
              <a:gd name="adj" fmla="val 1280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타원 30"/>
          <p:cNvSpPr/>
          <p:nvPr/>
        </p:nvSpPr>
        <p:spPr bwMode="auto">
          <a:xfrm>
            <a:off x="3548785" y="3282948"/>
            <a:ext cx="328617" cy="328617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State1</a:t>
            </a:r>
            <a:endParaRPr kumimoji="0" lang="ko-KR" alt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타원 31"/>
          <p:cNvSpPr/>
          <p:nvPr/>
        </p:nvSpPr>
        <p:spPr bwMode="auto">
          <a:xfrm>
            <a:off x="3877402" y="3721104"/>
            <a:ext cx="328617" cy="328617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State5</a:t>
            </a:r>
            <a:endParaRPr kumimoji="0" lang="ko-KR" alt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타원 32"/>
          <p:cNvSpPr/>
          <p:nvPr/>
        </p:nvSpPr>
        <p:spPr bwMode="auto">
          <a:xfrm>
            <a:off x="4059967" y="2954331"/>
            <a:ext cx="328617" cy="328617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State2</a:t>
            </a:r>
            <a:endParaRPr kumimoji="0" lang="ko-KR" alt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타원 33"/>
          <p:cNvSpPr/>
          <p:nvPr/>
        </p:nvSpPr>
        <p:spPr bwMode="auto">
          <a:xfrm>
            <a:off x="4352071" y="3355974"/>
            <a:ext cx="328617" cy="328617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State4</a:t>
            </a:r>
            <a:endParaRPr kumimoji="0" lang="ko-KR" alt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타원 34"/>
          <p:cNvSpPr/>
          <p:nvPr/>
        </p:nvSpPr>
        <p:spPr bwMode="auto">
          <a:xfrm>
            <a:off x="4571149" y="3794130"/>
            <a:ext cx="328617" cy="328617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State6</a:t>
            </a:r>
            <a:endParaRPr kumimoji="0" lang="ko-KR" alt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타원 35"/>
          <p:cNvSpPr/>
          <p:nvPr/>
        </p:nvSpPr>
        <p:spPr bwMode="auto">
          <a:xfrm>
            <a:off x="4826740" y="2990844"/>
            <a:ext cx="328617" cy="328617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State3</a:t>
            </a:r>
            <a:endParaRPr kumimoji="0" lang="ko-KR" alt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타원 36"/>
          <p:cNvSpPr/>
          <p:nvPr/>
        </p:nvSpPr>
        <p:spPr bwMode="auto">
          <a:xfrm>
            <a:off x="5009305" y="3502026"/>
            <a:ext cx="328617" cy="328617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State7</a:t>
            </a:r>
            <a:endParaRPr kumimoji="0" lang="ko-KR" alt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8" name="직선 화살표 연결선 37"/>
          <p:cNvCxnSpPr>
            <a:stCxn id="31" idx="7"/>
            <a:endCxn id="33" idx="2"/>
          </p:cNvCxnSpPr>
          <p:nvPr/>
        </p:nvCxnSpPr>
        <p:spPr bwMode="auto">
          <a:xfrm rot="5400000" flipH="1" flipV="1">
            <a:off x="3838406" y="3109512"/>
            <a:ext cx="212433" cy="230690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39" name="직선 화살표 연결선 38"/>
          <p:cNvCxnSpPr>
            <a:stCxn id="33" idx="5"/>
            <a:endCxn id="34" idx="0"/>
          </p:cNvCxnSpPr>
          <p:nvPr/>
        </p:nvCxnSpPr>
        <p:spPr bwMode="auto">
          <a:xfrm rot="16200000" flipH="1">
            <a:off x="4367844" y="3207437"/>
            <a:ext cx="121151" cy="175921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40" name="직선 화살표 연결선 39"/>
          <p:cNvCxnSpPr>
            <a:stCxn id="33" idx="6"/>
            <a:endCxn id="36" idx="2"/>
          </p:cNvCxnSpPr>
          <p:nvPr/>
        </p:nvCxnSpPr>
        <p:spPr bwMode="auto">
          <a:xfrm>
            <a:off x="4388584" y="3118640"/>
            <a:ext cx="438156" cy="36513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41" name="직선 화살표 연결선 40"/>
          <p:cNvCxnSpPr>
            <a:stCxn id="34" idx="5"/>
            <a:endCxn id="35" idx="0"/>
          </p:cNvCxnSpPr>
          <p:nvPr/>
        </p:nvCxnSpPr>
        <p:spPr bwMode="auto">
          <a:xfrm rot="16200000" flipH="1">
            <a:off x="4605178" y="3663850"/>
            <a:ext cx="157664" cy="102895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42" name="직선 화살표 연결선 41"/>
          <p:cNvCxnSpPr>
            <a:stCxn id="37" idx="3"/>
            <a:endCxn id="35" idx="7"/>
          </p:cNvCxnSpPr>
          <p:nvPr/>
        </p:nvCxnSpPr>
        <p:spPr bwMode="auto">
          <a:xfrm rot="5400000">
            <a:off x="4924668" y="3709492"/>
            <a:ext cx="59737" cy="205789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43" name="직선 화살표 연결선 42"/>
          <p:cNvCxnSpPr>
            <a:stCxn id="36" idx="5"/>
            <a:endCxn id="37" idx="0"/>
          </p:cNvCxnSpPr>
          <p:nvPr/>
        </p:nvCxnSpPr>
        <p:spPr bwMode="auto">
          <a:xfrm rot="16200000" flipH="1">
            <a:off x="5025078" y="3353490"/>
            <a:ext cx="230690" cy="66382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44" name="직선 화살표 연결선 43"/>
          <p:cNvCxnSpPr>
            <a:stCxn id="31" idx="6"/>
            <a:endCxn id="34" idx="2"/>
          </p:cNvCxnSpPr>
          <p:nvPr/>
        </p:nvCxnSpPr>
        <p:spPr bwMode="auto">
          <a:xfrm>
            <a:off x="3877402" y="3447257"/>
            <a:ext cx="474669" cy="73026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45" name="직선 화살표 연결선 44"/>
          <p:cNvCxnSpPr>
            <a:stCxn id="32" idx="6"/>
            <a:endCxn id="35" idx="2"/>
          </p:cNvCxnSpPr>
          <p:nvPr/>
        </p:nvCxnSpPr>
        <p:spPr bwMode="auto">
          <a:xfrm>
            <a:off x="4206019" y="3885413"/>
            <a:ext cx="365130" cy="73026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46" name="직선 화살표 연결선 45"/>
          <p:cNvCxnSpPr>
            <a:stCxn id="32" idx="1"/>
            <a:endCxn id="31" idx="4"/>
          </p:cNvCxnSpPr>
          <p:nvPr/>
        </p:nvCxnSpPr>
        <p:spPr bwMode="auto">
          <a:xfrm rot="16200000" flipV="1">
            <a:off x="3740479" y="3584180"/>
            <a:ext cx="157664" cy="212433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sp>
        <p:nvSpPr>
          <p:cNvPr id="47" name="Rectangle 5"/>
          <p:cNvSpPr>
            <a:spLocks noChangeArrowheads="1"/>
          </p:cNvSpPr>
          <p:nvPr/>
        </p:nvSpPr>
        <p:spPr bwMode="auto">
          <a:xfrm>
            <a:off x="6031669" y="3328986"/>
            <a:ext cx="876312" cy="382591"/>
          </a:xfrm>
          <a:prstGeom prst="rect">
            <a:avLst/>
          </a:prstGeom>
          <a:solidFill>
            <a:srgbClr val="99CC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ko-KR" sz="1100" dirty="0" smtClean="0">
                <a:latin typeface="+mn-lt"/>
                <a:ea typeface="굴림" pitchFamily="50" charset="-127"/>
                <a:sym typeface="Symbol" pitchFamily="18" charset="2"/>
              </a:rPr>
              <a:t>Internal </a:t>
            </a:r>
          </a:p>
          <a:p>
            <a:pPr algn="ctr" eaLnBrk="0" hangingPunct="0"/>
            <a:r>
              <a:rPr lang="en-US" altLang="ko-KR" sz="1100" dirty="0" smtClean="0">
                <a:latin typeface="+mn-lt"/>
                <a:ea typeface="굴림" pitchFamily="50" charset="-127"/>
                <a:sym typeface="Symbol" pitchFamily="18" charset="2"/>
              </a:rPr>
              <a:t>Transition</a:t>
            </a:r>
            <a:endParaRPr lang="en-US" altLang="ko-KR" sz="1100" baseline="-25000" dirty="0">
              <a:latin typeface="+mn-lt"/>
              <a:ea typeface="굴림" pitchFamily="50" charset="-127"/>
            </a:endParaRPr>
          </a:p>
        </p:txBody>
      </p:sp>
      <p:cxnSp>
        <p:nvCxnSpPr>
          <p:cNvPr id="49" name="직선 화살표 연결선 48"/>
          <p:cNvCxnSpPr>
            <a:stCxn id="27656" idx="3"/>
            <a:endCxn id="30" idx="1"/>
          </p:cNvCxnSpPr>
          <p:nvPr/>
        </p:nvCxnSpPr>
        <p:spPr bwMode="auto">
          <a:xfrm>
            <a:off x="2877231" y="3520282"/>
            <a:ext cx="415963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0" name="직선 화살표 연결선 49"/>
          <p:cNvCxnSpPr>
            <a:stCxn id="47" idx="1"/>
            <a:endCxn id="30" idx="3"/>
          </p:cNvCxnSpPr>
          <p:nvPr/>
        </p:nvCxnSpPr>
        <p:spPr bwMode="auto">
          <a:xfrm rot="10800000">
            <a:off x="5630027" y="3520282"/>
            <a:ext cx="401643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5" name="직선 화살표 연결선 54"/>
          <p:cNvCxnSpPr>
            <a:stCxn id="30" idx="2"/>
            <a:endCxn id="27658" idx="0"/>
          </p:cNvCxnSpPr>
          <p:nvPr/>
        </p:nvCxnSpPr>
        <p:spPr bwMode="auto">
          <a:xfrm rot="5400000">
            <a:off x="4352071" y="4305311"/>
            <a:ext cx="219079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9" name="Shape 58"/>
          <p:cNvCxnSpPr>
            <a:stCxn id="27658" idx="3"/>
            <a:endCxn id="47" idx="2"/>
          </p:cNvCxnSpPr>
          <p:nvPr/>
        </p:nvCxnSpPr>
        <p:spPr bwMode="auto">
          <a:xfrm flipV="1">
            <a:off x="5135504" y="3711577"/>
            <a:ext cx="1334321" cy="867580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0" name="Shape 59"/>
          <p:cNvCxnSpPr>
            <a:stCxn id="27658" idx="3"/>
            <a:endCxn id="27655" idx="0"/>
          </p:cNvCxnSpPr>
          <p:nvPr/>
        </p:nvCxnSpPr>
        <p:spPr bwMode="auto">
          <a:xfrm>
            <a:off x="5135504" y="4579157"/>
            <a:ext cx="719944" cy="200824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7" name="아래쪽 화살표 86"/>
          <p:cNvSpPr/>
          <p:nvPr/>
        </p:nvSpPr>
        <p:spPr bwMode="auto">
          <a:xfrm rot="16200000" flipH="1">
            <a:off x="1522313" y="3155153"/>
            <a:ext cx="109539" cy="730260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8" name="아래쪽 화살표 87"/>
          <p:cNvSpPr/>
          <p:nvPr/>
        </p:nvSpPr>
        <p:spPr bwMode="auto">
          <a:xfrm rot="16200000" flipH="1">
            <a:off x="6944494" y="4305314"/>
            <a:ext cx="109541" cy="1204927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50839" y="3319461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Input</a:t>
            </a:r>
            <a:endParaRPr lang="ko-KR" alt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7674754" y="470695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Output</a:t>
            </a:r>
            <a:endParaRPr lang="ko-KR" alt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1723986" y="4962546"/>
            <a:ext cx="2262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DEVS Atomic Model</a:t>
            </a:r>
            <a:endParaRPr lang="ko-KR" altLang="en-US" dirty="0"/>
          </a:p>
        </p:txBody>
      </p:sp>
      <p:grpSp>
        <p:nvGrpSpPr>
          <p:cNvPr id="2" name="Group 47"/>
          <p:cNvGrpSpPr/>
          <p:nvPr/>
        </p:nvGrpSpPr>
        <p:grpSpPr>
          <a:xfrm>
            <a:off x="6444208" y="1340768"/>
            <a:ext cx="2448272" cy="1102859"/>
            <a:chOff x="6588224" y="1491402"/>
            <a:chExt cx="1935188" cy="708352"/>
          </a:xfrm>
        </p:grpSpPr>
        <p:sp>
          <p:nvSpPr>
            <p:cNvPr id="79" name="직사각형 78"/>
            <p:cNvSpPr/>
            <p:nvPr/>
          </p:nvSpPr>
          <p:spPr bwMode="auto">
            <a:xfrm>
              <a:off x="6588224" y="1664804"/>
              <a:ext cx="363784" cy="3377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70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alibri" pitchFamily="34" charset="0"/>
                  <a:cs typeface="Calibri" pitchFamily="34" charset="0"/>
                </a:rPr>
                <a:t>System</a:t>
              </a:r>
              <a:endParaRPr kumimoji="0" lang="ko-KR" altLang="en-US" sz="70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0" name="직사각형 79"/>
            <p:cNvSpPr/>
            <p:nvPr/>
          </p:nvSpPr>
          <p:spPr bwMode="auto">
            <a:xfrm>
              <a:off x="7061041" y="1491402"/>
              <a:ext cx="549545" cy="29210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80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alibri" pitchFamily="34" charset="0"/>
                  <a:cs typeface="Calibri" pitchFamily="34" charset="0"/>
                </a:rPr>
                <a:t>Structural</a:t>
              </a:r>
              <a:r>
                <a:rPr kumimoji="0" lang="en-US" altLang="ko-KR" sz="800" i="0" u="none" strike="noStrike" cap="none" normalizeH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alibri" pitchFamily="34" charset="0"/>
                  <a:cs typeface="Calibri" pitchFamily="34" charset="0"/>
                </a:rPr>
                <a:t> Description</a:t>
              </a:r>
              <a:endParaRPr kumimoji="0" lang="ko-KR" altLang="en-US" sz="80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1" name="직사각형 80"/>
            <p:cNvSpPr/>
            <p:nvPr/>
          </p:nvSpPr>
          <p:spPr bwMode="auto">
            <a:xfrm>
              <a:off x="7065009" y="1907650"/>
              <a:ext cx="549545" cy="2921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800" b="1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Calibri" pitchFamily="34" charset="0"/>
                  <a:cs typeface="Calibri" pitchFamily="34" charset="0"/>
                </a:rPr>
                <a:t>Behavior Description</a:t>
              </a:r>
              <a:endParaRPr kumimoji="0" lang="ko-KR" altLang="en-US" sz="8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2" name="직사각형 81"/>
            <p:cNvSpPr/>
            <p:nvPr/>
          </p:nvSpPr>
          <p:spPr bwMode="auto">
            <a:xfrm>
              <a:off x="8085256" y="1703745"/>
              <a:ext cx="438156" cy="2647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60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alibri" pitchFamily="34" charset="0"/>
                  <a:cs typeface="Calibri" pitchFamily="34" charset="0"/>
                </a:rPr>
                <a:t>Generate Simulation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Session</a:t>
              </a:r>
              <a:endParaRPr kumimoji="0" lang="ko-KR" altLang="en-US" sz="60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3" name="모서리가 둥근 직사각형 82"/>
            <p:cNvSpPr/>
            <p:nvPr/>
          </p:nvSpPr>
          <p:spPr bwMode="auto">
            <a:xfrm>
              <a:off x="7647100" y="1673967"/>
              <a:ext cx="363447" cy="324309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31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30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charset="0"/>
                </a:rPr>
                <a:t>Combine </a:t>
              </a:r>
              <a:r>
                <a:rPr kumimoji="0" lang="en-US" altLang="ko-KR" sz="300" i="0" u="none" strike="noStrike" cap="none" normalizeH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charset="0"/>
                </a:rPr>
                <a:t>structure and component behavior</a:t>
              </a:r>
              <a:endParaRPr kumimoji="0" lang="ko-KR" altLang="en-US" sz="30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charset="0"/>
              </a:endParaRPr>
            </a:p>
          </p:txBody>
        </p:sp>
        <p:cxnSp>
          <p:nvCxnSpPr>
            <p:cNvPr id="84" name="꺾인 연결선 83"/>
            <p:cNvCxnSpPr>
              <a:stCxn id="79" idx="3"/>
              <a:endCxn id="80" idx="1"/>
            </p:cNvCxnSpPr>
            <p:nvPr/>
          </p:nvCxnSpPr>
          <p:spPr bwMode="auto">
            <a:xfrm flipV="1">
              <a:off x="6952008" y="1637454"/>
              <a:ext cx="109033" cy="196240"/>
            </a:xfrm>
            <a:prstGeom prst="bentConnector3">
              <a:avLst>
                <a:gd name="adj1" fmla="val 50000"/>
              </a:avLst>
            </a:prstGeom>
            <a:solidFill>
              <a:schemeClr val="bg1">
                <a:lumMod val="85000"/>
              </a:schemeClr>
            </a:solidFill>
            <a:ln w="31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</p:cxnSp>
        <p:cxnSp>
          <p:nvCxnSpPr>
            <p:cNvPr id="85" name="꺾인 연결선 84"/>
            <p:cNvCxnSpPr>
              <a:stCxn id="79" idx="3"/>
              <a:endCxn id="81" idx="1"/>
            </p:cNvCxnSpPr>
            <p:nvPr/>
          </p:nvCxnSpPr>
          <p:spPr bwMode="auto">
            <a:xfrm>
              <a:off x="6952008" y="1833694"/>
              <a:ext cx="113001" cy="220008"/>
            </a:xfrm>
            <a:prstGeom prst="bentConnector3">
              <a:avLst>
                <a:gd name="adj1" fmla="val 50000"/>
              </a:avLst>
            </a:prstGeom>
            <a:solidFill>
              <a:schemeClr val="bg1">
                <a:lumMod val="85000"/>
              </a:schemeClr>
            </a:solidFill>
            <a:ln w="31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</p:cxnSp>
        <p:cxnSp>
          <p:nvCxnSpPr>
            <p:cNvPr id="92" name="꺾인 연결선 36"/>
            <p:cNvCxnSpPr>
              <a:stCxn id="80" idx="3"/>
              <a:endCxn id="83" idx="0"/>
            </p:cNvCxnSpPr>
            <p:nvPr/>
          </p:nvCxnSpPr>
          <p:spPr bwMode="auto">
            <a:xfrm>
              <a:off x="7610586" y="1637454"/>
              <a:ext cx="218238" cy="36513"/>
            </a:xfrm>
            <a:prstGeom prst="bentConnector2">
              <a:avLst/>
            </a:prstGeom>
            <a:solidFill>
              <a:schemeClr val="bg1">
                <a:lumMod val="85000"/>
              </a:schemeClr>
            </a:solidFill>
            <a:ln w="31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</p:cxnSp>
        <p:cxnSp>
          <p:nvCxnSpPr>
            <p:cNvPr id="93" name="꺾인 연결선 36"/>
            <p:cNvCxnSpPr>
              <a:stCxn id="81" idx="3"/>
              <a:endCxn id="83" idx="2"/>
            </p:cNvCxnSpPr>
            <p:nvPr/>
          </p:nvCxnSpPr>
          <p:spPr bwMode="auto">
            <a:xfrm flipV="1">
              <a:off x="7614554" y="1998276"/>
              <a:ext cx="214269" cy="55426"/>
            </a:xfrm>
            <a:prstGeom prst="bentConnector2">
              <a:avLst/>
            </a:prstGeom>
            <a:solidFill>
              <a:schemeClr val="bg1">
                <a:lumMod val="85000"/>
              </a:schemeClr>
            </a:solidFill>
            <a:ln w="31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</p:cxnSp>
        <p:cxnSp>
          <p:nvCxnSpPr>
            <p:cNvPr id="94" name="꺾인 연결선 36"/>
            <p:cNvCxnSpPr>
              <a:stCxn id="83" idx="3"/>
            </p:cNvCxnSpPr>
            <p:nvPr/>
          </p:nvCxnSpPr>
          <p:spPr bwMode="auto">
            <a:xfrm>
              <a:off x="8010547" y="1836122"/>
              <a:ext cx="74709" cy="1588"/>
            </a:xfrm>
            <a:prstGeom prst="bentConnector3">
              <a:avLst>
                <a:gd name="adj1" fmla="val 50000"/>
              </a:avLst>
            </a:prstGeom>
            <a:solidFill>
              <a:schemeClr val="bg1">
                <a:lumMod val="85000"/>
              </a:schemeClr>
            </a:solidFill>
            <a:ln w="31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itchFamily="50" charset="-127"/>
              </a:rPr>
              <a:t>Behavior Description : DEVS Model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09575" y="982663"/>
            <a:ext cx="6280179" cy="1200329"/>
          </a:xfrm>
        </p:spPr>
        <p:txBody>
          <a:bodyPr/>
          <a:lstStyle/>
          <a:p>
            <a:r>
              <a:rPr lang="en-US" altLang="ko-KR" sz="2400" dirty="0" smtClean="0"/>
              <a:t>Multiple model constructs a bigger coupled model, where each model interfaced via input and output port.</a:t>
            </a:r>
            <a:endParaRPr lang="ko-KR" altLang="en-US" sz="2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55F4F3-1244-44FB-9685-A8ACFDE61191}" type="slidenum">
              <a:rPr lang="en-US" altLang="ko-KR" smtClean="0"/>
              <a:pPr>
                <a:defRPr/>
              </a:pPr>
              <a:t>9</a:t>
            </a:fld>
            <a:endParaRPr lang="en-US" altLang="ko-KR" dirty="0"/>
          </a:p>
        </p:txBody>
      </p:sp>
      <p:sp>
        <p:nvSpPr>
          <p:cNvPr id="197" name="직사각형 196"/>
          <p:cNvSpPr/>
          <p:nvPr/>
        </p:nvSpPr>
        <p:spPr bwMode="auto">
          <a:xfrm>
            <a:off x="1285830" y="3538538"/>
            <a:ext cx="5659515" cy="2482885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9" name="직사각형 198"/>
          <p:cNvSpPr/>
          <p:nvPr/>
        </p:nvSpPr>
        <p:spPr bwMode="auto">
          <a:xfrm>
            <a:off x="1577934" y="4194327"/>
            <a:ext cx="1907621" cy="91427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0" name="Rectangle 4"/>
          <p:cNvSpPr>
            <a:spLocks noChangeArrowheads="1"/>
          </p:cNvSpPr>
          <p:nvPr/>
        </p:nvSpPr>
        <p:spPr bwMode="auto">
          <a:xfrm>
            <a:off x="2876422" y="4929973"/>
            <a:ext cx="387324" cy="90003"/>
          </a:xfrm>
          <a:prstGeom prst="rect">
            <a:avLst/>
          </a:prstGeom>
          <a:solidFill>
            <a:srgbClr val="99CC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ko-KR" sz="400" dirty="0">
                <a:latin typeface="+mn-lt"/>
                <a:ea typeface="굴림" pitchFamily="50" charset="-127"/>
              </a:rPr>
              <a:t>output</a:t>
            </a:r>
          </a:p>
        </p:txBody>
      </p:sp>
      <p:sp>
        <p:nvSpPr>
          <p:cNvPr id="201" name="Rectangle 5"/>
          <p:cNvSpPr>
            <a:spLocks noChangeArrowheads="1"/>
          </p:cNvSpPr>
          <p:nvPr/>
        </p:nvSpPr>
        <p:spPr bwMode="auto">
          <a:xfrm>
            <a:off x="1724944" y="4418504"/>
            <a:ext cx="334492" cy="135567"/>
          </a:xfrm>
          <a:prstGeom prst="rect">
            <a:avLst/>
          </a:prstGeom>
          <a:solidFill>
            <a:srgbClr val="99CC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ko-KR" sz="400" dirty="0" smtClean="0">
                <a:latin typeface="+mn-lt"/>
                <a:ea typeface="굴림" pitchFamily="50" charset="-127"/>
                <a:sym typeface="Symbol" pitchFamily="18" charset="2"/>
              </a:rPr>
              <a:t>External </a:t>
            </a:r>
          </a:p>
          <a:p>
            <a:pPr algn="ctr" eaLnBrk="0" hangingPunct="0"/>
            <a:r>
              <a:rPr lang="en-US" altLang="ko-KR" sz="400" dirty="0" smtClean="0">
                <a:latin typeface="+mn-lt"/>
                <a:ea typeface="굴림" pitchFamily="50" charset="-127"/>
                <a:sym typeface="Symbol" pitchFamily="18" charset="2"/>
              </a:rPr>
              <a:t>Transition</a:t>
            </a:r>
            <a:endParaRPr lang="en-US" altLang="ko-KR" sz="400" baseline="-25000" dirty="0">
              <a:latin typeface="+mn-lt"/>
              <a:ea typeface="굴림" pitchFamily="50" charset="-127"/>
            </a:endParaRPr>
          </a:p>
        </p:txBody>
      </p:sp>
      <p:sp>
        <p:nvSpPr>
          <p:cNvPr id="202" name="Rectangle 7"/>
          <p:cNvSpPr>
            <a:spLocks noChangeArrowheads="1"/>
          </p:cNvSpPr>
          <p:nvPr/>
        </p:nvSpPr>
        <p:spPr bwMode="auto">
          <a:xfrm>
            <a:off x="2330377" y="4794798"/>
            <a:ext cx="482156" cy="116441"/>
          </a:xfrm>
          <a:prstGeom prst="rect">
            <a:avLst/>
          </a:prstGeom>
          <a:solidFill>
            <a:srgbClr val="99CC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ko-KR" sz="400" dirty="0">
                <a:latin typeface="+mn-lt"/>
                <a:ea typeface="굴림" pitchFamily="50" charset="-127"/>
              </a:rPr>
              <a:t>time advance</a:t>
            </a:r>
          </a:p>
        </p:txBody>
      </p:sp>
      <p:sp>
        <p:nvSpPr>
          <p:cNvPr id="203" name="모서리가 둥근 직사각형 202"/>
          <p:cNvSpPr/>
          <p:nvPr/>
        </p:nvSpPr>
        <p:spPr bwMode="auto">
          <a:xfrm>
            <a:off x="2153467" y="4246935"/>
            <a:ext cx="835976" cy="478706"/>
          </a:xfrm>
          <a:prstGeom prst="roundRect">
            <a:avLst>
              <a:gd name="adj" fmla="val 1280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4" name="타원 203"/>
          <p:cNvSpPr/>
          <p:nvPr/>
        </p:nvSpPr>
        <p:spPr bwMode="auto">
          <a:xfrm>
            <a:off x="2244902" y="4402191"/>
            <a:ext cx="117559" cy="116442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State</a:t>
            </a:r>
            <a:endParaRPr kumimoji="0" lang="ko-KR" altLang="en-US" sz="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" name="타원 204"/>
          <p:cNvSpPr/>
          <p:nvPr/>
        </p:nvSpPr>
        <p:spPr bwMode="auto">
          <a:xfrm>
            <a:off x="2362461" y="4557446"/>
            <a:ext cx="117559" cy="116442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State</a:t>
            </a:r>
            <a:endParaRPr kumimoji="0" lang="ko-KR" altLang="en-US" sz="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6" name="타원 205"/>
          <p:cNvSpPr/>
          <p:nvPr/>
        </p:nvSpPr>
        <p:spPr bwMode="auto">
          <a:xfrm>
            <a:off x="2427771" y="4285749"/>
            <a:ext cx="117559" cy="116442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State</a:t>
            </a:r>
            <a:endParaRPr kumimoji="0" lang="ko-KR" altLang="en-US" sz="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7" name="타원 206"/>
          <p:cNvSpPr/>
          <p:nvPr/>
        </p:nvSpPr>
        <p:spPr bwMode="auto">
          <a:xfrm>
            <a:off x="2532268" y="4428067"/>
            <a:ext cx="117559" cy="116442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State</a:t>
            </a:r>
            <a:endParaRPr kumimoji="0" lang="ko-KR" altLang="en-US" sz="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8" name="타원 207"/>
          <p:cNvSpPr/>
          <p:nvPr/>
        </p:nvSpPr>
        <p:spPr bwMode="auto">
          <a:xfrm>
            <a:off x="2610642" y="4583323"/>
            <a:ext cx="117559" cy="116442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State</a:t>
            </a:r>
            <a:endParaRPr kumimoji="0" lang="ko-KR" altLang="en-US" sz="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9" name="타원 208"/>
          <p:cNvSpPr/>
          <p:nvPr/>
        </p:nvSpPr>
        <p:spPr bwMode="auto">
          <a:xfrm>
            <a:off x="2702076" y="4298687"/>
            <a:ext cx="117559" cy="116442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State</a:t>
            </a:r>
            <a:endParaRPr kumimoji="0" lang="ko-KR" altLang="en-US" sz="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0" name="타원 209"/>
          <p:cNvSpPr/>
          <p:nvPr/>
        </p:nvSpPr>
        <p:spPr bwMode="auto">
          <a:xfrm>
            <a:off x="2767386" y="4479819"/>
            <a:ext cx="117559" cy="116442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State</a:t>
            </a:r>
            <a:endParaRPr kumimoji="0" lang="ko-KR" altLang="en-US" sz="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11" name="직선 화살표 연결선 210"/>
          <p:cNvCxnSpPr>
            <a:stCxn id="204" idx="7"/>
            <a:endCxn id="206" idx="2"/>
          </p:cNvCxnSpPr>
          <p:nvPr/>
        </p:nvCxnSpPr>
        <p:spPr bwMode="auto">
          <a:xfrm rot="5400000" flipH="1" flipV="1">
            <a:off x="2348872" y="4340343"/>
            <a:ext cx="75273" cy="82527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212" name="직선 화살표 연결선 211"/>
          <p:cNvCxnSpPr>
            <a:stCxn id="206" idx="5"/>
            <a:endCxn id="207" idx="0"/>
          </p:cNvCxnSpPr>
          <p:nvPr/>
        </p:nvCxnSpPr>
        <p:spPr bwMode="auto">
          <a:xfrm rot="16200000" flipH="1">
            <a:off x="2538117" y="4375136"/>
            <a:ext cx="42929" cy="62934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213" name="직선 화살표 연결선 212"/>
          <p:cNvCxnSpPr>
            <a:stCxn id="206" idx="6"/>
            <a:endCxn id="209" idx="2"/>
          </p:cNvCxnSpPr>
          <p:nvPr/>
        </p:nvCxnSpPr>
        <p:spPr bwMode="auto">
          <a:xfrm>
            <a:off x="2545331" y="4343970"/>
            <a:ext cx="156746" cy="12938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214" name="직선 화살표 연결선 213"/>
          <p:cNvCxnSpPr>
            <a:stCxn id="207" idx="5"/>
            <a:endCxn id="208" idx="0"/>
          </p:cNvCxnSpPr>
          <p:nvPr/>
        </p:nvCxnSpPr>
        <p:spPr bwMode="auto">
          <a:xfrm rot="16200000" flipH="1">
            <a:off x="2623082" y="4536985"/>
            <a:ext cx="55866" cy="36810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215" name="직선 화살표 연결선 214"/>
          <p:cNvCxnSpPr>
            <a:stCxn id="210" idx="3"/>
            <a:endCxn id="208" idx="7"/>
          </p:cNvCxnSpPr>
          <p:nvPr/>
        </p:nvCxnSpPr>
        <p:spPr bwMode="auto">
          <a:xfrm rot="5400000">
            <a:off x="2737211" y="4552983"/>
            <a:ext cx="21168" cy="73619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216" name="직선 화살표 연결선 215"/>
          <p:cNvCxnSpPr>
            <a:stCxn id="209" idx="5"/>
            <a:endCxn id="210" idx="0"/>
          </p:cNvCxnSpPr>
          <p:nvPr/>
        </p:nvCxnSpPr>
        <p:spPr bwMode="auto">
          <a:xfrm rot="16200000" flipH="1">
            <a:off x="2773421" y="4427074"/>
            <a:ext cx="81742" cy="23747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217" name="직선 화살표 연결선 216"/>
          <p:cNvCxnSpPr>
            <a:stCxn id="204" idx="6"/>
            <a:endCxn id="207" idx="2"/>
          </p:cNvCxnSpPr>
          <p:nvPr/>
        </p:nvCxnSpPr>
        <p:spPr bwMode="auto">
          <a:xfrm>
            <a:off x="2362461" y="4460412"/>
            <a:ext cx="169808" cy="25876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218" name="직선 화살표 연결선 217"/>
          <p:cNvCxnSpPr>
            <a:stCxn id="205" idx="6"/>
            <a:endCxn id="208" idx="2"/>
          </p:cNvCxnSpPr>
          <p:nvPr/>
        </p:nvCxnSpPr>
        <p:spPr bwMode="auto">
          <a:xfrm>
            <a:off x="2480020" y="4615668"/>
            <a:ext cx="130621" cy="25876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219" name="직선 화살표 연결선 218"/>
          <p:cNvCxnSpPr>
            <a:stCxn id="205" idx="1"/>
            <a:endCxn id="204" idx="4"/>
          </p:cNvCxnSpPr>
          <p:nvPr/>
        </p:nvCxnSpPr>
        <p:spPr bwMode="auto">
          <a:xfrm rot="16200000" flipV="1">
            <a:off x="2313746" y="4508569"/>
            <a:ext cx="55866" cy="75996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sp>
        <p:nvSpPr>
          <p:cNvPr id="220" name="Rectangle 5"/>
          <p:cNvSpPr>
            <a:spLocks noChangeArrowheads="1"/>
          </p:cNvSpPr>
          <p:nvPr/>
        </p:nvSpPr>
        <p:spPr bwMode="auto">
          <a:xfrm>
            <a:off x="3085241" y="4418504"/>
            <a:ext cx="313490" cy="135567"/>
          </a:xfrm>
          <a:prstGeom prst="rect">
            <a:avLst/>
          </a:prstGeom>
          <a:solidFill>
            <a:srgbClr val="99CC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ko-KR" sz="400" dirty="0" smtClean="0">
                <a:latin typeface="+mn-lt"/>
                <a:ea typeface="굴림" pitchFamily="50" charset="-127"/>
                <a:sym typeface="Symbol" pitchFamily="18" charset="2"/>
              </a:rPr>
              <a:t>Internal </a:t>
            </a:r>
          </a:p>
          <a:p>
            <a:pPr algn="ctr" eaLnBrk="0" hangingPunct="0"/>
            <a:r>
              <a:rPr lang="en-US" altLang="ko-KR" sz="400" dirty="0" smtClean="0">
                <a:latin typeface="+mn-lt"/>
                <a:ea typeface="굴림" pitchFamily="50" charset="-127"/>
                <a:sym typeface="Symbol" pitchFamily="18" charset="2"/>
              </a:rPr>
              <a:t>Transition</a:t>
            </a:r>
            <a:endParaRPr lang="en-US" altLang="ko-KR" sz="400" baseline="-25000" dirty="0">
              <a:latin typeface="+mn-lt"/>
              <a:ea typeface="굴림" pitchFamily="50" charset="-127"/>
            </a:endParaRPr>
          </a:p>
        </p:txBody>
      </p:sp>
      <p:cxnSp>
        <p:nvCxnSpPr>
          <p:cNvPr id="221" name="직선 화살표 연결선 220"/>
          <p:cNvCxnSpPr>
            <a:stCxn id="201" idx="3"/>
            <a:endCxn id="203" idx="1"/>
          </p:cNvCxnSpPr>
          <p:nvPr/>
        </p:nvCxnSpPr>
        <p:spPr bwMode="auto">
          <a:xfrm>
            <a:off x="2059437" y="4486288"/>
            <a:ext cx="94030" cy="10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222" name="직선 화살표 연결선 221"/>
          <p:cNvCxnSpPr>
            <a:stCxn id="220" idx="1"/>
            <a:endCxn id="203" idx="3"/>
          </p:cNvCxnSpPr>
          <p:nvPr/>
        </p:nvCxnSpPr>
        <p:spPr bwMode="auto">
          <a:xfrm rot="10800000">
            <a:off x="2989443" y="4486288"/>
            <a:ext cx="95799" cy="10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223" name="직선 화살표 연결선 222"/>
          <p:cNvCxnSpPr>
            <a:stCxn id="203" idx="2"/>
            <a:endCxn id="202" idx="0"/>
          </p:cNvCxnSpPr>
          <p:nvPr/>
        </p:nvCxnSpPr>
        <p:spPr bwMode="auto">
          <a:xfrm rot="5400000">
            <a:off x="2536877" y="4760219"/>
            <a:ext cx="69158" cy="10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224" name="Shape 223"/>
          <p:cNvCxnSpPr>
            <a:stCxn id="202" idx="3"/>
            <a:endCxn id="220" idx="2"/>
          </p:cNvCxnSpPr>
          <p:nvPr/>
        </p:nvCxnSpPr>
        <p:spPr bwMode="auto">
          <a:xfrm flipV="1">
            <a:off x="2812533" y="4554072"/>
            <a:ext cx="429453" cy="298948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225" name="Shape 224"/>
          <p:cNvCxnSpPr>
            <a:stCxn id="202" idx="3"/>
            <a:endCxn id="200" idx="0"/>
          </p:cNvCxnSpPr>
          <p:nvPr/>
        </p:nvCxnSpPr>
        <p:spPr bwMode="auto">
          <a:xfrm>
            <a:off x="2812533" y="4853019"/>
            <a:ext cx="257553" cy="76954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sp>
        <p:nvSpPr>
          <p:cNvPr id="226" name="TextBox 225"/>
          <p:cNvSpPr txBox="1"/>
          <p:nvPr/>
        </p:nvSpPr>
        <p:spPr>
          <a:xfrm>
            <a:off x="1619672" y="4950956"/>
            <a:ext cx="7431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800" b="1" dirty="0" smtClean="0"/>
              <a:t>Atomic Model</a:t>
            </a:r>
            <a:endParaRPr lang="ko-KR" altLang="en-US" sz="800" b="1" dirty="0"/>
          </a:p>
        </p:txBody>
      </p:sp>
      <p:sp>
        <p:nvSpPr>
          <p:cNvPr id="228" name="직사각형 227"/>
          <p:cNvSpPr/>
          <p:nvPr/>
        </p:nvSpPr>
        <p:spPr bwMode="auto">
          <a:xfrm>
            <a:off x="3723256" y="4889520"/>
            <a:ext cx="1907621" cy="91427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9" name="Rectangle 4"/>
          <p:cNvSpPr>
            <a:spLocks noChangeArrowheads="1"/>
          </p:cNvSpPr>
          <p:nvPr/>
        </p:nvSpPr>
        <p:spPr bwMode="auto">
          <a:xfrm>
            <a:off x="5021744" y="5625166"/>
            <a:ext cx="387324" cy="90003"/>
          </a:xfrm>
          <a:prstGeom prst="rect">
            <a:avLst/>
          </a:prstGeom>
          <a:solidFill>
            <a:srgbClr val="99CC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ko-KR" sz="400" dirty="0">
                <a:latin typeface="+mn-lt"/>
                <a:ea typeface="굴림" pitchFamily="50" charset="-127"/>
              </a:rPr>
              <a:t>output</a:t>
            </a:r>
          </a:p>
        </p:txBody>
      </p:sp>
      <p:sp>
        <p:nvSpPr>
          <p:cNvPr id="230" name="Rectangle 5"/>
          <p:cNvSpPr>
            <a:spLocks noChangeArrowheads="1"/>
          </p:cNvSpPr>
          <p:nvPr/>
        </p:nvSpPr>
        <p:spPr bwMode="auto">
          <a:xfrm>
            <a:off x="3870266" y="5113697"/>
            <a:ext cx="334492" cy="135567"/>
          </a:xfrm>
          <a:prstGeom prst="rect">
            <a:avLst/>
          </a:prstGeom>
          <a:solidFill>
            <a:srgbClr val="99CC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ko-KR" sz="400" dirty="0" smtClean="0">
                <a:latin typeface="+mn-lt"/>
                <a:ea typeface="굴림" pitchFamily="50" charset="-127"/>
                <a:sym typeface="Symbol" pitchFamily="18" charset="2"/>
              </a:rPr>
              <a:t>External </a:t>
            </a:r>
          </a:p>
          <a:p>
            <a:pPr algn="ctr" eaLnBrk="0" hangingPunct="0"/>
            <a:r>
              <a:rPr lang="en-US" altLang="ko-KR" sz="400" dirty="0" smtClean="0">
                <a:latin typeface="+mn-lt"/>
                <a:ea typeface="굴림" pitchFamily="50" charset="-127"/>
                <a:sym typeface="Symbol" pitchFamily="18" charset="2"/>
              </a:rPr>
              <a:t>Transition</a:t>
            </a:r>
            <a:endParaRPr lang="en-US" altLang="ko-KR" sz="400" baseline="-25000" dirty="0">
              <a:latin typeface="+mn-lt"/>
              <a:ea typeface="굴림" pitchFamily="50" charset="-127"/>
            </a:endParaRPr>
          </a:p>
        </p:txBody>
      </p:sp>
      <p:sp>
        <p:nvSpPr>
          <p:cNvPr id="231" name="Rectangle 7"/>
          <p:cNvSpPr>
            <a:spLocks noChangeArrowheads="1"/>
          </p:cNvSpPr>
          <p:nvPr/>
        </p:nvSpPr>
        <p:spPr bwMode="auto">
          <a:xfrm>
            <a:off x="4475699" y="5489991"/>
            <a:ext cx="482156" cy="116441"/>
          </a:xfrm>
          <a:prstGeom prst="rect">
            <a:avLst/>
          </a:prstGeom>
          <a:solidFill>
            <a:srgbClr val="99CC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ko-KR" sz="400" dirty="0">
                <a:latin typeface="+mn-lt"/>
                <a:ea typeface="굴림" pitchFamily="50" charset="-127"/>
              </a:rPr>
              <a:t>time advance</a:t>
            </a:r>
          </a:p>
        </p:txBody>
      </p:sp>
      <p:sp>
        <p:nvSpPr>
          <p:cNvPr id="232" name="모서리가 둥근 직사각형 231"/>
          <p:cNvSpPr/>
          <p:nvPr/>
        </p:nvSpPr>
        <p:spPr bwMode="auto">
          <a:xfrm>
            <a:off x="4298789" y="4942128"/>
            <a:ext cx="835976" cy="478706"/>
          </a:xfrm>
          <a:prstGeom prst="roundRect">
            <a:avLst>
              <a:gd name="adj" fmla="val 1280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3" name="타원 232"/>
          <p:cNvSpPr/>
          <p:nvPr/>
        </p:nvSpPr>
        <p:spPr bwMode="auto">
          <a:xfrm>
            <a:off x="4390224" y="5097384"/>
            <a:ext cx="117559" cy="116442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State</a:t>
            </a:r>
            <a:endParaRPr kumimoji="0" lang="ko-KR" altLang="en-US" sz="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4" name="타원 233"/>
          <p:cNvSpPr/>
          <p:nvPr/>
        </p:nvSpPr>
        <p:spPr bwMode="auto">
          <a:xfrm>
            <a:off x="4507783" y="5252639"/>
            <a:ext cx="117559" cy="116442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State</a:t>
            </a:r>
            <a:endParaRPr kumimoji="0" lang="ko-KR" altLang="en-US" sz="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5" name="타원 234"/>
          <p:cNvSpPr/>
          <p:nvPr/>
        </p:nvSpPr>
        <p:spPr bwMode="auto">
          <a:xfrm>
            <a:off x="4573093" y="4980942"/>
            <a:ext cx="117559" cy="116442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State</a:t>
            </a:r>
            <a:endParaRPr kumimoji="0" lang="ko-KR" altLang="en-US" sz="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6" name="타원 235"/>
          <p:cNvSpPr/>
          <p:nvPr/>
        </p:nvSpPr>
        <p:spPr bwMode="auto">
          <a:xfrm>
            <a:off x="4677590" y="5123260"/>
            <a:ext cx="117559" cy="116442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State</a:t>
            </a:r>
            <a:endParaRPr kumimoji="0" lang="ko-KR" altLang="en-US" sz="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7" name="타원 236"/>
          <p:cNvSpPr/>
          <p:nvPr/>
        </p:nvSpPr>
        <p:spPr bwMode="auto">
          <a:xfrm>
            <a:off x="4755964" y="5278516"/>
            <a:ext cx="117559" cy="116442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State</a:t>
            </a:r>
            <a:endParaRPr kumimoji="0" lang="ko-KR" altLang="en-US" sz="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8" name="타원 237"/>
          <p:cNvSpPr/>
          <p:nvPr/>
        </p:nvSpPr>
        <p:spPr bwMode="auto">
          <a:xfrm>
            <a:off x="4847398" y="4993880"/>
            <a:ext cx="117559" cy="116442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State</a:t>
            </a:r>
            <a:endParaRPr kumimoji="0" lang="ko-KR" altLang="en-US" sz="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9" name="타원 238"/>
          <p:cNvSpPr/>
          <p:nvPr/>
        </p:nvSpPr>
        <p:spPr bwMode="auto">
          <a:xfrm>
            <a:off x="4912708" y="5175012"/>
            <a:ext cx="117559" cy="116442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State</a:t>
            </a:r>
            <a:endParaRPr kumimoji="0" lang="ko-KR" altLang="en-US" sz="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40" name="직선 화살표 연결선 239"/>
          <p:cNvCxnSpPr>
            <a:stCxn id="233" idx="7"/>
            <a:endCxn id="235" idx="2"/>
          </p:cNvCxnSpPr>
          <p:nvPr/>
        </p:nvCxnSpPr>
        <p:spPr bwMode="auto">
          <a:xfrm rot="5400000" flipH="1" flipV="1">
            <a:off x="4494194" y="5035536"/>
            <a:ext cx="75273" cy="82527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241" name="직선 화살표 연결선 240"/>
          <p:cNvCxnSpPr>
            <a:stCxn id="235" idx="5"/>
            <a:endCxn id="236" idx="0"/>
          </p:cNvCxnSpPr>
          <p:nvPr/>
        </p:nvCxnSpPr>
        <p:spPr bwMode="auto">
          <a:xfrm rot="16200000" flipH="1">
            <a:off x="4683439" y="5070329"/>
            <a:ext cx="42929" cy="62934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242" name="직선 화살표 연결선 241"/>
          <p:cNvCxnSpPr>
            <a:stCxn id="235" idx="6"/>
            <a:endCxn id="238" idx="2"/>
          </p:cNvCxnSpPr>
          <p:nvPr/>
        </p:nvCxnSpPr>
        <p:spPr bwMode="auto">
          <a:xfrm>
            <a:off x="4690653" y="5039163"/>
            <a:ext cx="156746" cy="12938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243" name="직선 화살표 연결선 242"/>
          <p:cNvCxnSpPr>
            <a:stCxn id="236" idx="5"/>
            <a:endCxn id="237" idx="0"/>
          </p:cNvCxnSpPr>
          <p:nvPr/>
        </p:nvCxnSpPr>
        <p:spPr bwMode="auto">
          <a:xfrm rot="16200000" flipH="1">
            <a:off x="4768404" y="5232178"/>
            <a:ext cx="55866" cy="36810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244" name="직선 화살표 연결선 243"/>
          <p:cNvCxnSpPr>
            <a:stCxn id="239" idx="3"/>
            <a:endCxn id="237" idx="7"/>
          </p:cNvCxnSpPr>
          <p:nvPr/>
        </p:nvCxnSpPr>
        <p:spPr bwMode="auto">
          <a:xfrm rot="5400000">
            <a:off x="4882533" y="5248176"/>
            <a:ext cx="21168" cy="73619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245" name="직선 화살표 연결선 244"/>
          <p:cNvCxnSpPr>
            <a:stCxn id="238" idx="5"/>
            <a:endCxn id="239" idx="0"/>
          </p:cNvCxnSpPr>
          <p:nvPr/>
        </p:nvCxnSpPr>
        <p:spPr bwMode="auto">
          <a:xfrm rot="16200000" flipH="1">
            <a:off x="4918743" y="5122267"/>
            <a:ext cx="81742" cy="23747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246" name="직선 화살표 연결선 245"/>
          <p:cNvCxnSpPr>
            <a:stCxn id="233" idx="6"/>
            <a:endCxn id="236" idx="2"/>
          </p:cNvCxnSpPr>
          <p:nvPr/>
        </p:nvCxnSpPr>
        <p:spPr bwMode="auto">
          <a:xfrm>
            <a:off x="4507783" y="5155605"/>
            <a:ext cx="169808" cy="25876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247" name="직선 화살표 연결선 246"/>
          <p:cNvCxnSpPr>
            <a:stCxn id="234" idx="6"/>
            <a:endCxn id="237" idx="2"/>
          </p:cNvCxnSpPr>
          <p:nvPr/>
        </p:nvCxnSpPr>
        <p:spPr bwMode="auto">
          <a:xfrm>
            <a:off x="4625342" y="5310861"/>
            <a:ext cx="130621" cy="25876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248" name="직선 화살표 연결선 247"/>
          <p:cNvCxnSpPr>
            <a:stCxn id="234" idx="1"/>
            <a:endCxn id="233" idx="4"/>
          </p:cNvCxnSpPr>
          <p:nvPr/>
        </p:nvCxnSpPr>
        <p:spPr bwMode="auto">
          <a:xfrm rot="16200000" flipV="1">
            <a:off x="4459068" y="5203762"/>
            <a:ext cx="55866" cy="75996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sp>
        <p:nvSpPr>
          <p:cNvPr id="249" name="Rectangle 5"/>
          <p:cNvSpPr>
            <a:spLocks noChangeArrowheads="1"/>
          </p:cNvSpPr>
          <p:nvPr/>
        </p:nvSpPr>
        <p:spPr bwMode="auto">
          <a:xfrm>
            <a:off x="5230563" y="5113697"/>
            <a:ext cx="313490" cy="135567"/>
          </a:xfrm>
          <a:prstGeom prst="rect">
            <a:avLst/>
          </a:prstGeom>
          <a:solidFill>
            <a:srgbClr val="99CC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ko-KR" sz="400" dirty="0" smtClean="0">
                <a:latin typeface="+mn-lt"/>
                <a:ea typeface="굴림" pitchFamily="50" charset="-127"/>
                <a:sym typeface="Symbol" pitchFamily="18" charset="2"/>
              </a:rPr>
              <a:t>Internal </a:t>
            </a:r>
          </a:p>
          <a:p>
            <a:pPr algn="ctr" eaLnBrk="0" hangingPunct="0"/>
            <a:r>
              <a:rPr lang="en-US" altLang="ko-KR" sz="400" dirty="0" smtClean="0">
                <a:latin typeface="+mn-lt"/>
                <a:ea typeface="굴림" pitchFamily="50" charset="-127"/>
                <a:sym typeface="Symbol" pitchFamily="18" charset="2"/>
              </a:rPr>
              <a:t>Transition</a:t>
            </a:r>
            <a:endParaRPr lang="en-US" altLang="ko-KR" sz="400" baseline="-25000" dirty="0">
              <a:latin typeface="+mn-lt"/>
              <a:ea typeface="굴림" pitchFamily="50" charset="-127"/>
            </a:endParaRPr>
          </a:p>
        </p:txBody>
      </p:sp>
      <p:cxnSp>
        <p:nvCxnSpPr>
          <p:cNvPr id="250" name="직선 화살표 연결선 249"/>
          <p:cNvCxnSpPr>
            <a:stCxn id="230" idx="3"/>
            <a:endCxn id="232" idx="1"/>
          </p:cNvCxnSpPr>
          <p:nvPr/>
        </p:nvCxnSpPr>
        <p:spPr bwMode="auto">
          <a:xfrm>
            <a:off x="4204759" y="5181481"/>
            <a:ext cx="94030" cy="10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251" name="직선 화살표 연결선 250"/>
          <p:cNvCxnSpPr>
            <a:stCxn id="249" idx="1"/>
            <a:endCxn id="232" idx="3"/>
          </p:cNvCxnSpPr>
          <p:nvPr/>
        </p:nvCxnSpPr>
        <p:spPr bwMode="auto">
          <a:xfrm rot="10800000">
            <a:off x="5134765" y="5181481"/>
            <a:ext cx="95799" cy="10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252" name="직선 화살표 연결선 251"/>
          <p:cNvCxnSpPr>
            <a:stCxn id="232" idx="2"/>
            <a:endCxn id="231" idx="0"/>
          </p:cNvCxnSpPr>
          <p:nvPr/>
        </p:nvCxnSpPr>
        <p:spPr bwMode="auto">
          <a:xfrm rot="5400000">
            <a:off x="4682199" y="5455412"/>
            <a:ext cx="69158" cy="10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253" name="Shape 252"/>
          <p:cNvCxnSpPr>
            <a:stCxn id="231" idx="3"/>
            <a:endCxn id="249" idx="2"/>
          </p:cNvCxnSpPr>
          <p:nvPr/>
        </p:nvCxnSpPr>
        <p:spPr bwMode="auto">
          <a:xfrm flipV="1">
            <a:off x="4957855" y="5249265"/>
            <a:ext cx="429453" cy="298948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254" name="Shape 253"/>
          <p:cNvCxnSpPr>
            <a:stCxn id="231" idx="3"/>
            <a:endCxn id="229" idx="0"/>
          </p:cNvCxnSpPr>
          <p:nvPr/>
        </p:nvCxnSpPr>
        <p:spPr bwMode="auto">
          <a:xfrm>
            <a:off x="4957855" y="5548212"/>
            <a:ext cx="257553" cy="76954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sp>
        <p:nvSpPr>
          <p:cNvPr id="255" name="TextBox 254"/>
          <p:cNvSpPr txBox="1"/>
          <p:nvPr/>
        </p:nvSpPr>
        <p:spPr>
          <a:xfrm>
            <a:off x="3764994" y="5646149"/>
            <a:ext cx="7431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800" b="1" dirty="0" smtClean="0"/>
              <a:t>Atomic Model</a:t>
            </a:r>
            <a:endParaRPr lang="ko-KR" altLang="en-US" sz="800" b="1" dirty="0"/>
          </a:p>
        </p:txBody>
      </p:sp>
      <p:cxnSp>
        <p:nvCxnSpPr>
          <p:cNvPr id="256" name="꺾인 연결선 255"/>
          <p:cNvCxnSpPr/>
          <p:nvPr/>
        </p:nvCxnSpPr>
        <p:spPr bwMode="auto">
          <a:xfrm>
            <a:off x="3263746" y="4974975"/>
            <a:ext cx="606520" cy="206506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rgbClr val="FF9933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sp>
        <p:nvSpPr>
          <p:cNvPr id="258" name="직사각형 257"/>
          <p:cNvSpPr/>
          <p:nvPr/>
        </p:nvSpPr>
        <p:spPr bwMode="auto">
          <a:xfrm>
            <a:off x="4718052" y="3721104"/>
            <a:ext cx="1907621" cy="91427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9" name="Rectangle 4"/>
          <p:cNvSpPr>
            <a:spLocks noChangeArrowheads="1"/>
          </p:cNvSpPr>
          <p:nvPr/>
        </p:nvSpPr>
        <p:spPr bwMode="auto">
          <a:xfrm>
            <a:off x="6016540" y="4456750"/>
            <a:ext cx="387324" cy="90003"/>
          </a:xfrm>
          <a:prstGeom prst="rect">
            <a:avLst/>
          </a:prstGeom>
          <a:solidFill>
            <a:srgbClr val="99CC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ko-KR" sz="400" dirty="0">
                <a:latin typeface="+mn-lt"/>
                <a:ea typeface="굴림" pitchFamily="50" charset="-127"/>
              </a:rPr>
              <a:t>output</a:t>
            </a:r>
          </a:p>
        </p:txBody>
      </p:sp>
      <p:sp>
        <p:nvSpPr>
          <p:cNvPr id="260" name="Rectangle 5"/>
          <p:cNvSpPr>
            <a:spLocks noChangeArrowheads="1"/>
          </p:cNvSpPr>
          <p:nvPr/>
        </p:nvSpPr>
        <p:spPr bwMode="auto">
          <a:xfrm>
            <a:off x="4865062" y="3945281"/>
            <a:ext cx="334492" cy="135567"/>
          </a:xfrm>
          <a:prstGeom prst="rect">
            <a:avLst/>
          </a:prstGeom>
          <a:solidFill>
            <a:srgbClr val="99CC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ko-KR" sz="400" dirty="0" smtClean="0">
                <a:latin typeface="+mn-lt"/>
                <a:ea typeface="굴림" pitchFamily="50" charset="-127"/>
                <a:sym typeface="Symbol" pitchFamily="18" charset="2"/>
              </a:rPr>
              <a:t>External </a:t>
            </a:r>
          </a:p>
          <a:p>
            <a:pPr algn="ctr" eaLnBrk="0" hangingPunct="0"/>
            <a:r>
              <a:rPr lang="en-US" altLang="ko-KR" sz="400" dirty="0" smtClean="0">
                <a:latin typeface="+mn-lt"/>
                <a:ea typeface="굴림" pitchFamily="50" charset="-127"/>
                <a:sym typeface="Symbol" pitchFamily="18" charset="2"/>
              </a:rPr>
              <a:t>Transition</a:t>
            </a:r>
            <a:endParaRPr lang="en-US" altLang="ko-KR" sz="400" baseline="-25000" dirty="0">
              <a:latin typeface="+mn-lt"/>
              <a:ea typeface="굴림" pitchFamily="50" charset="-127"/>
            </a:endParaRPr>
          </a:p>
        </p:txBody>
      </p:sp>
      <p:sp>
        <p:nvSpPr>
          <p:cNvPr id="261" name="Rectangle 7"/>
          <p:cNvSpPr>
            <a:spLocks noChangeArrowheads="1"/>
          </p:cNvSpPr>
          <p:nvPr/>
        </p:nvSpPr>
        <p:spPr bwMode="auto">
          <a:xfrm>
            <a:off x="5470495" y="4321575"/>
            <a:ext cx="482156" cy="116441"/>
          </a:xfrm>
          <a:prstGeom prst="rect">
            <a:avLst/>
          </a:prstGeom>
          <a:solidFill>
            <a:srgbClr val="99CC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ko-KR" sz="400" dirty="0">
                <a:latin typeface="+mn-lt"/>
                <a:ea typeface="굴림" pitchFamily="50" charset="-127"/>
              </a:rPr>
              <a:t>time advance</a:t>
            </a:r>
          </a:p>
        </p:txBody>
      </p:sp>
      <p:sp>
        <p:nvSpPr>
          <p:cNvPr id="262" name="모서리가 둥근 직사각형 261"/>
          <p:cNvSpPr/>
          <p:nvPr/>
        </p:nvSpPr>
        <p:spPr bwMode="auto">
          <a:xfrm>
            <a:off x="5293585" y="3773712"/>
            <a:ext cx="835976" cy="478706"/>
          </a:xfrm>
          <a:prstGeom prst="roundRect">
            <a:avLst>
              <a:gd name="adj" fmla="val 1280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3" name="타원 262"/>
          <p:cNvSpPr/>
          <p:nvPr/>
        </p:nvSpPr>
        <p:spPr bwMode="auto">
          <a:xfrm>
            <a:off x="5385020" y="3928968"/>
            <a:ext cx="117559" cy="116442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State</a:t>
            </a:r>
            <a:endParaRPr kumimoji="0" lang="ko-KR" altLang="en-US" sz="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4" name="타원 263"/>
          <p:cNvSpPr/>
          <p:nvPr/>
        </p:nvSpPr>
        <p:spPr bwMode="auto">
          <a:xfrm>
            <a:off x="5502579" y="4084223"/>
            <a:ext cx="117559" cy="116442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State</a:t>
            </a:r>
            <a:endParaRPr kumimoji="0" lang="ko-KR" altLang="en-US" sz="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5" name="타원 264"/>
          <p:cNvSpPr/>
          <p:nvPr/>
        </p:nvSpPr>
        <p:spPr bwMode="auto">
          <a:xfrm>
            <a:off x="5567889" y="3812526"/>
            <a:ext cx="117559" cy="116442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State</a:t>
            </a:r>
            <a:endParaRPr kumimoji="0" lang="ko-KR" altLang="en-US" sz="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6" name="타원 265"/>
          <p:cNvSpPr/>
          <p:nvPr/>
        </p:nvSpPr>
        <p:spPr bwMode="auto">
          <a:xfrm>
            <a:off x="5672386" y="3954844"/>
            <a:ext cx="117559" cy="116442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State</a:t>
            </a:r>
            <a:endParaRPr kumimoji="0" lang="ko-KR" altLang="en-US" sz="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7" name="타원 266"/>
          <p:cNvSpPr/>
          <p:nvPr/>
        </p:nvSpPr>
        <p:spPr bwMode="auto">
          <a:xfrm>
            <a:off x="5750760" y="4110100"/>
            <a:ext cx="117559" cy="116442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State</a:t>
            </a:r>
            <a:endParaRPr kumimoji="0" lang="ko-KR" altLang="en-US" sz="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8" name="타원 267"/>
          <p:cNvSpPr/>
          <p:nvPr/>
        </p:nvSpPr>
        <p:spPr bwMode="auto">
          <a:xfrm>
            <a:off x="5842194" y="3825464"/>
            <a:ext cx="117559" cy="116442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State</a:t>
            </a:r>
            <a:endParaRPr kumimoji="0" lang="ko-KR" altLang="en-US" sz="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9" name="타원 268"/>
          <p:cNvSpPr/>
          <p:nvPr/>
        </p:nvSpPr>
        <p:spPr bwMode="auto">
          <a:xfrm>
            <a:off x="5907504" y="4006596"/>
            <a:ext cx="117559" cy="116442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State</a:t>
            </a:r>
            <a:endParaRPr kumimoji="0" lang="ko-KR" altLang="en-US" sz="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70" name="직선 화살표 연결선 269"/>
          <p:cNvCxnSpPr>
            <a:stCxn id="263" idx="7"/>
            <a:endCxn id="265" idx="2"/>
          </p:cNvCxnSpPr>
          <p:nvPr/>
        </p:nvCxnSpPr>
        <p:spPr bwMode="auto">
          <a:xfrm rot="5400000" flipH="1" flipV="1">
            <a:off x="5488990" y="3867120"/>
            <a:ext cx="75273" cy="82527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271" name="직선 화살표 연결선 270"/>
          <p:cNvCxnSpPr>
            <a:stCxn id="265" idx="5"/>
            <a:endCxn id="266" idx="0"/>
          </p:cNvCxnSpPr>
          <p:nvPr/>
        </p:nvCxnSpPr>
        <p:spPr bwMode="auto">
          <a:xfrm rot="16200000" flipH="1">
            <a:off x="5678235" y="3901913"/>
            <a:ext cx="42929" cy="62934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272" name="직선 화살표 연결선 271"/>
          <p:cNvCxnSpPr>
            <a:stCxn id="265" idx="6"/>
            <a:endCxn id="268" idx="2"/>
          </p:cNvCxnSpPr>
          <p:nvPr/>
        </p:nvCxnSpPr>
        <p:spPr bwMode="auto">
          <a:xfrm>
            <a:off x="5685449" y="3870747"/>
            <a:ext cx="156746" cy="12938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273" name="직선 화살표 연결선 272"/>
          <p:cNvCxnSpPr>
            <a:stCxn id="266" idx="5"/>
            <a:endCxn id="267" idx="0"/>
          </p:cNvCxnSpPr>
          <p:nvPr/>
        </p:nvCxnSpPr>
        <p:spPr bwMode="auto">
          <a:xfrm rot="16200000" flipH="1">
            <a:off x="5763200" y="4063762"/>
            <a:ext cx="55866" cy="36810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274" name="직선 화살표 연결선 273"/>
          <p:cNvCxnSpPr>
            <a:stCxn id="269" idx="3"/>
            <a:endCxn id="267" idx="7"/>
          </p:cNvCxnSpPr>
          <p:nvPr/>
        </p:nvCxnSpPr>
        <p:spPr bwMode="auto">
          <a:xfrm rot="5400000">
            <a:off x="5877329" y="4079760"/>
            <a:ext cx="21168" cy="73619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275" name="직선 화살표 연결선 274"/>
          <p:cNvCxnSpPr>
            <a:stCxn id="268" idx="5"/>
            <a:endCxn id="269" idx="0"/>
          </p:cNvCxnSpPr>
          <p:nvPr/>
        </p:nvCxnSpPr>
        <p:spPr bwMode="auto">
          <a:xfrm rot="16200000" flipH="1">
            <a:off x="5913539" y="3953851"/>
            <a:ext cx="81742" cy="23747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276" name="직선 화살표 연결선 275"/>
          <p:cNvCxnSpPr>
            <a:stCxn id="263" idx="6"/>
            <a:endCxn id="266" idx="2"/>
          </p:cNvCxnSpPr>
          <p:nvPr/>
        </p:nvCxnSpPr>
        <p:spPr bwMode="auto">
          <a:xfrm>
            <a:off x="5502579" y="3987189"/>
            <a:ext cx="169808" cy="25876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277" name="직선 화살표 연결선 276"/>
          <p:cNvCxnSpPr>
            <a:stCxn id="264" idx="6"/>
            <a:endCxn id="267" idx="2"/>
          </p:cNvCxnSpPr>
          <p:nvPr/>
        </p:nvCxnSpPr>
        <p:spPr bwMode="auto">
          <a:xfrm>
            <a:off x="5620138" y="4142445"/>
            <a:ext cx="130621" cy="25876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278" name="직선 화살표 연결선 277"/>
          <p:cNvCxnSpPr>
            <a:stCxn id="264" idx="1"/>
            <a:endCxn id="263" idx="4"/>
          </p:cNvCxnSpPr>
          <p:nvPr/>
        </p:nvCxnSpPr>
        <p:spPr bwMode="auto">
          <a:xfrm rot="16200000" flipV="1">
            <a:off x="5453864" y="4035346"/>
            <a:ext cx="55866" cy="75996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sp>
        <p:nvSpPr>
          <p:cNvPr id="279" name="Rectangle 5"/>
          <p:cNvSpPr>
            <a:spLocks noChangeArrowheads="1"/>
          </p:cNvSpPr>
          <p:nvPr/>
        </p:nvSpPr>
        <p:spPr bwMode="auto">
          <a:xfrm>
            <a:off x="6225359" y="3945281"/>
            <a:ext cx="313490" cy="135567"/>
          </a:xfrm>
          <a:prstGeom prst="rect">
            <a:avLst/>
          </a:prstGeom>
          <a:solidFill>
            <a:srgbClr val="99CC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ko-KR" sz="400" dirty="0" smtClean="0">
                <a:latin typeface="+mn-lt"/>
                <a:ea typeface="굴림" pitchFamily="50" charset="-127"/>
                <a:sym typeface="Symbol" pitchFamily="18" charset="2"/>
              </a:rPr>
              <a:t>Internal </a:t>
            </a:r>
          </a:p>
          <a:p>
            <a:pPr algn="ctr" eaLnBrk="0" hangingPunct="0"/>
            <a:r>
              <a:rPr lang="en-US" altLang="ko-KR" sz="400" dirty="0" smtClean="0">
                <a:latin typeface="+mn-lt"/>
                <a:ea typeface="굴림" pitchFamily="50" charset="-127"/>
                <a:sym typeface="Symbol" pitchFamily="18" charset="2"/>
              </a:rPr>
              <a:t>Transition</a:t>
            </a:r>
            <a:endParaRPr lang="en-US" altLang="ko-KR" sz="400" baseline="-25000" dirty="0">
              <a:latin typeface="+mn-lt"/>
              <a:ea typeface="굴림" pitchFamily="50" charset="-127"/>
            </a:endParaRPr>
          </a:p>
        </p:txBody>
      </p:sp>
      <p:cxnSp>
        <p:nvCxnSpPr>
          <p:cNvPr id="280" name="직선 화살표 연결선 279"/>
          <p:cNvCxnSpPr>
            <a:stCxn id="260" idx="3"/>
            <a:endCxn id="262" idx="1"/>
          </p:cNvCxnSpPr>
          <p:nvPr/>
        </p:nvCxnSpPr>
        <p:spPr bwMode="auto">
          <a:xfrm>
            <a:off x="5199555" y="4013065"/>
            <a:ext cx="94030" cy="10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281" name="직선 화살표 연결선 280"/>
          <p:cNvCxnSpPr>
            <a:stCxn id="279" idx="1"/>
            <a:endCxn id="262" idx="3"/>
          </p:cNvCxnSpPr>
          <p:nvPr/>
        </p:nvCxnSpPr>
        <p:spPr bwMode="auto">
          <a:xfrm rot="10800000">
            <a:off x="6129561" y="4013065"/>
            <a:ext cx="95799" cy="10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282" name="직선 화살표 연결선 281"/>
          <p:cNvCxnSpPr>
            <a:stCxn id="262" idx="2"/>
            <a:endCxn id="261" idx="0"/>
          </p:cNvCxnSpPr>
          <p:nvPr/>
        </p:nvCxnSpPr>
        <p:spPr bwMode="auto">
          <a:xfrm rot="5400000">
            <a:off x="5676995" y="4286996"/>
            <a:ext cx="69158" cy="10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283" name="Shape 282"/>
          <p:cNvCxnSpPr>
            <a:stCxn id="261" idx="3"/>
            <a:endCxn id="279" idx="2"/>
          </p:cNvCxnSpPr>
          <p:nvPr/>
        </p:nvCxnSpPr>
        <p:spPr bwMode="auto">
          <a:xfrm flipV="1">
            <a:off x="5952651" y="4080849"/>
            <a:ext cx="429453" cy="298948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284" name="Shape 283"/>
          <p:cNvCxnSpPr>
            <a:stCxn id="261" idx="3"/>
            <a:endCxn id="259" idx="0"/>
          </p:cNvCxnSpPr>
          <p:nvPr/>
        </p:nvCxnSpPr>
        <p:spPr bwMode="auto">
          <a:xfrm>
            <a:off x="5952651" y="4379796"/>
            <a:ext cx="257553" cy="76954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sp>
        <p:nvSpPr>
          <p:cNvPr id="285" name="TextBox 284"/>
          <p:cNvSpPr txBox="1"/>
          <p:nvPr/>
        </p:nvSpPr>
        <p:spPr>
          <a:xfrm>
            <a:off x="4759790" y="4477733"/>
            <a:ext cx="7431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800" b="1" dirty="0" smtClean="0"/>
              <a:t>Atomic Model</a:t>
            </a:r>
            <a:endParaRPr lang="ko-KR" altLang="en-US" sz="800" b="1" dirty="0"/>
          </a:p>
        </p:txBody>
      </p:sp>
      <p:cxnSp>
        <p:nvCxnSpPr>
          <p:cNvPr id="286" name="꺾인 연결선 98"/>
          <p:cNvCxnSpPr/>
          <p:nvPr/>
        </p:nvCxnSpPr>
        <p:spPr bwMode="auto">
          <a:xfrm flipH="1" flipV="1">
            <a:off x="4865062" y="4013065"/>
            <a:ext cx="544006" cy="1657103"/>
          </a:xfrm>
          <a:prstGeom prst="bentConnector5">
            <a:avLst>
              <a:gd name="adj1" fmla="val -70036"/>
              <a:gd name="adj2" fmla="val 52890"/>
              <a:gd name="adj3" fmla="val 176262"/>
            </a:avLst>
          </a:prstGeom>
          <a:solidFill>
            <a:schemeClr val="accent1"/>
          </a:solidFill>
          <a:ln w="28575" cap="flat" cmpd="sng" algn="ctr">
            <a:solidFill>
              <a:srgbClr val="FF9933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sp>
        <p:nvSpPr>
          <p:cNvPr id="289" name="TextBox 288"/>
          <p:cNvSpPr txBox="1"/>
          <p:nvPr/>
        </p:nvSpPr>
        <p:spPr>
          <a:xfrm>
            <a:off x="226953" y="2844792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Input</a:t>
            </a:r>
            <a:endParaRPr lang="ko-KR" altLang="en-US" sz="1200" dirty="0"/>
          </a:p>
        </p:txBody>
      </p:sp>
      <p:sp>
        <p:nvSpPr>
          <p:cNvPr id="290" name="TextBox 289"/>
          <p:cNvSpPr txBox="1"/>
          <p:nvPr/>
        </p:nvSpPr>
        <p:spPr>
          <a:xfrm>
            <a:off x="8186787" y="2494767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Output</a:t>
            </a:r>
            <a:endParaRPr lang="ko-KR" altLang="en-US" sz="1200" dirty="0"/>
          </a:p>
        </p:txBody>
      </p:sp>
      <p:sp>
        <p:nvSpPr>
          <p:cNvPr id="163" name="직사각형 162"/>
          <p:cNvSpPr/>
          <p:nvPr/>
        </p:nvSpPr>
        <p:spPr bwMode="auto">
          <a:xfrm>
            <a:off x="5512393" y="2333610"/>
            <a:ext cx="1907621" cy="91427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4" name="Rectangle 4"/>
          <p:cNvSpPr>
            <a:spLocks noChangeArrowheads="1"/>
          </p:cNvSpPr>
          <p:nvPr/>
        </p:nvSpPr>
        <p:spPr bwMode="auto">
          <a:xfrm>
            <a:off x="6810881" y="3069256"/>
            <a:ext cx="387324" cy="90003"/>
          </a:xfrm>
          <a:prstGeom prst="rect">
            <a:avLst/>
          </a:prstGeom>
          <a:solidFill>
            <a:srgbClr val="99CC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ko-KR" sz="400" dirty="0">
                <a:latin typeface="+mn-lt"/>
                <a:ea typeface="굴림" pitchFamily="50" charset="-127"/>
              </a:rPr>
              <a:t>output</a:t>
            </a:r>
          </a:p>
        </p:txBody>
      </p:sp>
      <p:sp>
        <p:nvSpPr>
          <p:cNvPr id="165" name="Rectangle 5"/>
          <p:cNvSpPr>
            <a:spLocks noChangeArrowheads="1"/>
          </p:cNvSpPr>
          <p:nvPr/>
        </p:nvSpPr>
        <p:spPr bwMode="auto">
          <a:xfrm>
            <a:off x="5659403" y="2557787"/>
            <a:ext cx="334492" cy="135567"/>
          </a:xfrm>
          <a:prstGeom prst="rect">
            <a:avLst/>
          </a:prstGeom>
          <a:solidFill>
            <a:srgbClr val="99CC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ko-KR" sz="400" dirty="0" smtClean="0">
                <a:latin typeface="+mn-lt"/>
                <a:ea typeface="굴림" pitchFamily="50" charset="-127"/>
                <a:sym typeface="Symbol" pitchFamily="18" charset="2"/>
              </a:rPr>
              <a:t>External </a:t>
            </a:r>
          </a:p>
          <a:p>
            <a:pPr algn="ctr" eaLnBrk="0" hangingPunct="0"/>
            <a:r>
              <a:rPr lang="en-US" altLang="ko-KR" sz="400" dirty="0" smtClean="0">
                <a:latin typeface="+mn-lt"/>
                <a:ea typeface="굴림" pitchFamily="50" charset="-127"/>
                <a:sym typeface="Symbol" pitchFamily="18" charset="2"/>
              </a:rPr>
              <a:t>Transition</a:t>
            </a:r>
            <a:endParaRPr lang="en-US" altLang="ko-KR" sz="400" baseline="-25000" dirty="0">
              <a:latin typeface="+mn-lt"/>
              <a:ea typeface="굴림" pitchFamily="50" charset="-127"/>
            </a:endParaRPr>
          </a:p>
        </p:txBody>
      </p:sp>
      <p:sp>
        <p:nvSpPr>
          <p:cNvPr id="166" name="Rectangle 7"/>
          <p:cNvSpPr>
            <a:spLocks noChangeArrowheads="1"/>
          </p:cNvSpPr>
          <p:nvPr/>
        </p:nvSpPr>
        <p:spPr bwMode="auto">
          <a:xfrm>
            <a:off x="6264836" y="2934081"/>
            <a:ext cx="482156" cy="116441"/>
          </a:xfrm>
          <a:prstGeom prst="rect">
            <a:avLst/>
          </a:prstGeom>
          <a:solidFill>
            <a:srgbClr val="99CC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ko-KR" sz="400" dirty="0">
                <a:latin typeface="+mn-lt"/>
                <a:ea typeface="굴림" pitchFamily="50" charset="-127"/>
              </a:rPr>
              <a:t>time advance</a:t>
            </a:r>
          </a:p>
        </p:txBody>
      </p:sp>
      <p:sp>
        <p:nvSpPr>
          <p:cNvPr id="167" name="모서리가 둥근 직사각형 166"/>
          <p:cNvSpPr/>
          <p:nvPr/>
        </p:nvSpPr>
        <p:spPr bwMode="auto">
          <a:xfrm>
            <a:off x="6087926" y="2386218"/>
            <a:ext cx="835976" cy="478706"/>
          </a:xfrm>
          <a:prstGeom prst="roundRect">
            <a:avLst>
              <a:gd name="adj" fmla="val 1280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8" name="타원 167"/>
          <p:cNvSpPr/>
          <p:nvPr/>
        </p:nvSpPr>
        <p:spPr bwMode="auto">
          <a:xfrm>
            <a:off x="6179361" y="2541474"/>
            <a:ext cx="117559" cy="116442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State</a:t>
            </a:r>
            <a:endParaRPr kumimoji="0" lang="ko-KR" altLang="en-US" sz="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9" name="타원 168"/>
          <p:cNvSpPr/>
          <p:nvPr/>
        </p:nvSpPr>
        <p:spPr bwMode="auto">
          <a:xfrm>
            <a:off x="6296920" y="2696729"/>
            <a:ext cx="117559" cy="116442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State</a:t>
            </a:r>
            <a:endParaRPr kumimoji="0" lang="ko-KR" altLang="en-US" sz="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0" name="타원 169"/>
          <p:cNvSpPr/>
          <p:nvPr/>
        </p:nvSpPr>
        <p:spPr bwMode="auto">
          <a:xfrm>
            <a:off x="6362230" y="2425032"/>
            <a:ext cx="117559" cy="116442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State</a:t>
            </a:r>
            <a:endParaRPr kumimoji="0" lang="ko-KR" altLang="en-US" sz="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1" name="타원 170"/>
          <p:cNvSpPr/>
          <p:nvPr/>
        </p:nvSpPr>
        <p:spPr bwMode="auto">
          <a:xfrm>
            <a:off x="6466727" y="2567350"/>
            <a:ext cx="117559" cy="116442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State</a:t>
            </a:r>
            <a:endParaRPr kumimoji="0" lang="ko-KR" altLang="en-US" sz="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2" name="타원 171"/>
          <p:cNvSpPr/>
          <p:nvPr/>
        </p:nvSpPr>
        <p:spPr bwMode="auto">
          <a:xfrm>
            <a:off x="6545101" y="2722606"/>
            <a:ext cx="117559" cy="116442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State</a:t>
            </a:r>
            <a:endParaRPr kumimoji="0" lang="ko-KR" altLang="en-US" sz="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3" name="타원 172"/>
          <p:cNvSpPr/>
          <p:nvPr/>
        </p:nvSpPr>
        <p:spPr bwMode="auto">
          <a:xfrm>
            <a:off x="6636535" y="2437970"/>
            <a:ext cx="117559" cy="116442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State</a:t>
            </a:r>
            <a:endParaRPr kumimoji="0" lang="ko-KR" altLang="en-US" sz="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4" name="타원 173"/>
          <p:cNvSpPr/>
          <p:nvPr/>
        </p:nvSpPr>
        <p:spPr bwMode="auto">
          <a:xfrm>
            <a:off x="6701845" y="2619102"/>
            <a:ext cx="117559" cy="116442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State</a:t>
            </a:r>
            <a:endParaRPr kumimoji="0" lang="ko-KR" altLang="en-US" sz="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75" name="직선 화살표 연결선 174"/>
          <p:cNvCxnSpPr>
            <a:stCxn id="168" idx="7"/>
            <a:endCxn id="170" idx="2"/>
          </p:cNvCxnSpPr>
          <p:nvPr/>
        </p:nvCxnSpPr>
        <p:spPr bwMode="auto">
          <a:xfrm rot="5400000" flipH="1" flipV="1">
            <a:off x="6283331" y="2479626"/>
            <a:ext cx="75273" cy="82527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176" name="직선 화살표 연결선 175"/>
          <p:cNvCxnSpPr>
            <a:stCxn id="170" idx="5"/>
            <a:endCxn id="171" idx="0"/>
          </p:cNvCxnSpPr>
          <p:nvPr/>
        </p:nvCxnSpPr>
        <p:spPr bwMode="auto">
          <a:xfrm rot="16200000" flipH="1">
            <a:off x="6472576" y="2514419"/>
            <a:ext cx="42929" cy="62934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177" name="직선 화살표 연결선 176"/>
          <p:cNvCxnSpPr>
            <a:stCxn id="170" idx="6"/>
            <a:endCxn id="173" idx="2"/>
          </p:cNvCxnSpPr>
          <p:nvPr/>
        </p:nvCxnSpPr>
        <p:spPr bwMode="auto">
          <a:xfrm>
            <a:off x="6479790" y="2483253"/>
            <a:ext cx="156746" cy="12938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178" name="직선 화살표 연결선 177"/>
          <p:cNvCxnSpPr>
            <a:stCxn id="171" idx="5"/>
            <a:endCxn id="172" idx="0"/>
          </p:cNvCxnSpPr>
          <p:nvPr/>
        </p:nvCxnSpPr>
        <p:spPr bwMode="auto">
          <a:xfrm rot="16200000" flipH="1">
            <a:off x="6557541" y="2676268"/>
            <a:ext cx="55866" cy="36810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179" name="직선 화살표 연결선 178"/>
          <p:cNvCxnSpPr>
            <a:stCxn id="174" idx="3"/>
            <a:endCxn id="172" idx="7"/>
          </p:cNvCxnSpPr>
          <p:nvPr/>
        </p:nvCxnSpPr>
        <p:spPr bwMode="auto">
          <a:xfrm rot="5400000">
            <a:off x="6671670" y="2692266"/>
            <a:ext cx="21168" cy="73619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180" name="직선 화살표 연결선 179"/>
          <p:cNvCxnSpPr>
            <a:stCxn id="173" idx="5"/>
            <a:endCxn id="174" idx="0"/>
          </p:cNvCxnSpPr>
          <p:nvPr/>
        </p:nvCxnSpPr>
        <p:spPr bwMode="auto">
          <a:xfrm rot="16200000" flipH="1">
            <a:off x="6707880" y="2566357"/>
            <a:ext cx="81742" cy="23747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181" name="직선 화살표 연결선 180"/>
          <p:cNvCxnSpPr>
            <a:stCxn id="168" idx="6"/>
            <a:endCxn id="171" idx="2"/>
          </p:cNvCxnSpPr>
          <p:nvPr/>
        </p:nvCxnSpPr>
        <p:spPr bwMode="auto">
          <a:xfrm>
            <a:off x="6296920" y="2599695"/>
            <a:ext cx="169808" cy="25876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182" name="직선 화살표 연결선 181"/>
          <p:cNvCxnSpPr>
            <a:stCxn id="169" idx="6"/>
            <a:endCxn id="172" idx="2"/>
          </p:cNvCxnSpPr>
          <p:nvPr/>
        </p:nvCxnSpPr>
        <p:spPr bwMode="auto">
          <a:xfrm>
            <a:off x="6414479" y="2754951"/>
            <a:ext cx="130621" cy="25876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183" name="직선 화살표 연결선 182"/>
          <p:cNvCxnSpPr>
            <a:stCxn id="169" idx="1"/>
            <a:endCxn id="168" idx="4"/>
          </p:cNvCxnSpPr>
          <p:nvPr/>
        </p:nvCxnSpPr>
        <p:spPr bwMode="auto">
          <a:xfrm rot="16200000" flipV="1">
            <a:off x="6248205" y="2647852"/>
            <a:ext cx="55866" cy="75996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sp>
        <p:nvSpPr>
          <p:cNvPr id="184" name="Rectangle 5"/>
          <p:cNvSpPr>
            <a:spLocks noChangeArrowheads="1"/>
          </p:cNvSpPr>
          <p:nvPr/>
        </p:nvSpPr>
        <p:spPr bwMode="auto">
          <a:xfrm>
            <a:off x="7019700" y="2557787"/>
            <a:ext cx="313490" cy="135567"/>
          </a:xfrm>
          <a:prstGeom prst="rect">
            <a:avLst/>
          </a:prstGeom>
          <a:solidFill>
            <a:srgbClr val="99CC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ko-KR" sz="400" dirty="0" smtClean="0">
                <a:latin typeface="+mn-lt"/>
                <a:ea typeface="굴림" pitchFamily="50" charset="-127"/>
                <a:sym typeface="Symbol" pitchFamily="18" charset="2"/>
              </a:rPr>
              <a:t>Internal </a:t>
            </a:r>
          </a:p>
          <a:p>
            <a:pPr algn="ctr" eaLnBrk="0" hangingPunct="0"/>
            <a:r>
              <a:rPr lang="en-US" altLang="ko-KR" sz="400" dirty="0" smtClean="0">
                <a:latin typeface="+mn-lt"/>
                <a:ea typeface="굴림" pitchFamily="50" charset="-127"/>
                <a:sym typeface="Symbol" pitchFamily="18" charset="2"/>
              </a:rPr>
              <a:t>Transition</a:t>
            </a:r>
            <a:endParaRPr lang="en-US" altLang="ko-KR" sz="400" baseline="-25000" dirty="0">
              <a:latin typeface="+mn-lt"/>
              <a:ea typeface="굴림" pitchFamily="50" charset="-127"/>
            </a:endParaRPr>
          </a:p>
        </p:txBody>
      </p:sp>
      <p:cxnSp>
        <p:nvCxnSpPr>
          <p:cNvPr id="185" name="직선 화살표 연결선 184"/>
          <p:cNvCxnSpPr>
            <a:stCxn id="165" idx="3"/>
            <a:endCxn id="167" idx="1"/>
          </p:cNvCxnSpPr>
          <p:nvPr/>
        </p:nvCxnSpPr>
        <p:spPr bwMode="auto">
          <a:xfrm>
            <a:off x="5993896" y="2625571"/>
            <a:ext cx="94030" cy="10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186" name="직선 화살표 연결선 185"/>
          <p:cNvCxnSpPr>
            <a:stCxn id="184" idx="1"/>
            <a:endCxn id="167" idx="3"/>
          </p:cNvCxnSpPr>
          <p:nvPr/>
        </p:nvCxnSpPr>
        <p:spPr bwMode="auto">
          <a:xfrm rot="10800000">
            <a:off x="6923902" y="2625571"/>
            <a:ext cx="95799" cy="10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187" name="직선 화살표 연결선 186"/>
          <p:cNvCxnSpPr>
            <a:stCxn id="167" idx="2"/>
            <a:endCxn id="166" idx="0"/>
          </p:cNvCxnSpPr>
          <p:nvPr/>
        </p:nvCxnSpPr>
        <p:spPr bwMode="auto">
          <a:xfrm rot="5400000">
            <a:off x="6471336" y="2899502"/>
            <a:ext cx="69158" cy="10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188" name="Shape 187"/>
          <p:cNvCxnSpPr>
            <a:stCxn id="166" idx="3"/>
            <a:endCxn id="184" idx="2"/>
          </p:cNvCxnSpPr>
          <p:nvPr/>
        </p:nvCxnSpPr>
        <p:spPr bwMode="auto">
          <a:xfrm flipV="1">
            <a:off x="6746992" y="2693355"/>
            <a:ext cx="429453" cy="298948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189" name="Shape 188"/>
          <p:cNvCxnSpPr>
            <a:stCxn id="166" idx="3"/>
            <a:endCxn id="164" idx="0"/>
          </p:cNvCxnSpPr>
          <p:nvPr/>
        </p:nvCxnSpPr>
        <p:spPr bwMode="auto">
          <a:xfrm>
            <a:off x="6746992" y="2992302"/>
            <a:ext cx="257553" cy="76954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sp>
        <p:nvSpPr>
          <p:cNvPr id="190" name="TextBox 189"/>
          <p:cNvSpPr txBox="1"/>
          <p:nvPr/>
        </p:nvSpPr>
        <p:spPr>
          <a:xfrm>
            <a:off x="5554131" y="3090239"/>
            <a:ext cx="7431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800" b="1" dirty="0" smtClean="0"/>
              <a:t>Atomic Model</a:t>
            </a:r>
            <a:endParaRPr lang="ko-KR" altLang="en-US" sz="800" b="1" dirty="0"/>
          </a:p>
        </p:txBody>
      </p:sp>
      <p:sp>
        <p:nvSpPr>
          <p:cNvPr id="191" name="직사각형 190"/>
          <p:cNvSpPr/>
          <p:nvPr/>
        </p:nvSpPr>
        <p:spPr bwMode="auto">
          <a:xfrm>
            <a:off x="920700" y="2204864"/>
            <a:ext cx="7120035" cy="4052943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2" name="꺾인 연결선 191"/>
          <p:cNvCxnSpPr>
            <a:stCxn id="289" idx="3"/>
          </p:cNvCxnSpPr>
          <p:nvPr/>
        </p:nvCxnSpPr>
        <p:spPr bwMode="auto">
          <a:xfrm>
            <a:off x="753059" y="2983292"/>
            <a:ext cx="971885" cy="1502996"/>
          </a:xfrm>
          <a:prstGeom prst="bentConnector3">
            <a:avLst>
              <a:gd name="adj1" fmla="val 40200"/>
            </a:avLst>
          </a:prstGeom>
          <a:solidFill>
            <a:schemeClr val="accent1"/>
          </a:solidFill>
          <a:ln w="28575" cap="flat" cmpd="sng" algn="ctr">
            <a:solidFill>
              <a:srgbClr val="FF9933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291" name="꺾인 연결선 290"/>
          <p:cNvCxnSpPr>
            <a:stCxn id="259" idx="3"/>
            <a:endCxn id="165" idx="1"/>
          </p:cNvCxnSpPr>
          <p:nvPr/>
        </p:nvCxnSpPr>
        <p:spPr bwMode="auto">
          <a:xfrm flipH="1" flipV="1">
            <a:off x="5659403" y="2625571"/>
            <a:ext cx="744461" cy="1876181"/>
          </a:xfrm>
          <a:prstGeom prst="bentConnector5">
            <a:avLst>
              <a:gd name="adj1" fmla="val -94680"/>
              <a:gd name="adj2" fmla="val 59547"/>
              <a:gd name="adj3" fmla="val 142222"/>
            </a:avLst>
          </a:prstGeom>
          <a:solidFill>
            <a:schemeClr val="accent1"/>
          </a:solidFill>
          <a:ln w="28575" cap="flat" cmpd="sng" algn="ctr">
            <a:solidFill>
              <a:srgbClr val="FF9933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296" name="꺾인 연결선 290"/>
          <p:cNvCxnSpPr/>
          <p:nvPr/>
        </p:nvCxnSpPr>
        <p:spPr bwMode="auto">
          <a:xfrm flipV="1">
            <a:off x="7198205" y="2656120"/>
            <a:ext cx="988582" cy="45813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sp>
        <p:nvSpPr>
          <p:cNvPr id="140" name="직사각형 139"/>
          <p:cNvSpPr/>
          <p:nvPr/>
        </p:nvSpPr>
        <p:spPr bwMode="auto">
          <a:xfrm>
            <a:off x="7018372" y="1229057"/>
            <a:ext cx="363784" cy="33778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70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System</a:t>
            </a:r>
            <a:endParaRPr kumimoji="0" lang="ko-KR" altLang="en-US" sz="700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1" name="직사각형 140"/>
          <p:cNvSpPr/>
          <p:nvPr/>
        </p:nvSpPr>
        <p:spPr bwMode="auto">
          <a:xfrm>
            <a:off x="7491189" y="1055655"/>
            <a:ext cx="549545" cy="29210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80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Structural</a:t>
            </a:r>
            <a:r>
              <a:rPr kumimoji="0" lang="en-US" altLang="ko-KR" sz="800" i="0" u="none" strike="noStrike" cap="none" normalizeH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 Description</a:t>
            </a:r>
            <a:endParaRPr kumimoji="0" lang="ko-KR" altLang="en-US" sz="800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2" name="직사각형 141"/>
          <p:cNvSpPr/>
          <p:nvPr/>
        </p:nvSpPr>
        <p:spPr bwMode="auto">
          <a:xfrm>
            <a:off x="7491189" y="1457298"/>
            <a:ext cx="549545" cy="29210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8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Behavior Description</a:t>
            </a:r>
            <a:endParaRPr kumimoji="0" lang="ko-KR" altLang="en-US" sz="8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3" name="직사각형 142"/>
          <p:cNvSpPr/>
          <p:nvPr/>
        </p:nvSpPr>
        <p:spPr bwMode="auto">
          <a:xfrm>
            <a:off x="8515404" y="1267998"/>
            <a:ext cx="438156" cy="2647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60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Generate Simulation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Session</a:t>
            </a:r>
            <a:endParaRPr kumimoji="0" lang="ko-KR" altLang="en-US" sz="600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4" name="모서리가 둥근 직사각형 143"/>
          <p:cNvSpPr/>
          <p:nvPr/>
        </p:nvSpPr>
        <p:spPr bwMode="auto">
          <a:xfrm>
            <a:off x="8077248" y="1238220"/>
            <a:ext cx="363447" cy="324309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30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charset="0"/>
              </a:rPr>
              <a:t>Combine </a:t>
            </a:r>
            <a:r>
              <a:rPr kumimoji="0" lang="en-US" altLang="ko-KR" sz="300" i="0" u="none" strike="noStrike" cap="none" normalizeH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charset="0"/>
              </a:rPr>
              <a:t>structure and component behavior</a:t>
            </a:r>
            <a:endParaRPr kumimoji="0" lang="ko-KR" altLang="en-US" sz="300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charset="0"/>
            </a:endParaRPr>
          </a:p>
        </p:txBody>
      </p:sp>
      <p:cxnSp>
        <p:nvCxnSpPr>
          <p:cNvPr id="145" name="꺾인 연결선 144"/>
          <p:cNvCxnSpPr>
            <a:stCxn id="140" idx="3"/>
            <a:endCxn id="141" idx="1"/>
          </p:cNvCxnSpPr>
          <p:nvPr/>
        </p:nvCxnSpPr>
        <p:spPr bwMode="auto">
          <a:xfrm flipV="1">
            <a:off x="7382156" y="1201707"/>
            <a:ext cx="109033" cy="196240"/>
          </a:xfrm>
          <a:prstGeom prst="bentConnector3">
            <a:avLst>
              <a:gd name="adj1" fmla="val 50000"/>
            </a:avLst>
          </a:prstGeom>
          <a:solidFill>
            <a:schemeClr val="bg1">
              <a:lumMod val="85000"/>
            </a:schemeClr>
          </a:solidFill>
          <a:ln w="31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46" name="꺾인 연결선 145"/>
          <p:cNvCxnSpPr>
            <a:stCxn id="140" idx="3"/>
            <a:endCxn id="142" idx="1"/>
          </p:cNvCxnSpPr>
          <p:nvPr/>
        </p:nvCxnSpPr>
        <p:spPr bwMode="auto">
          <a:xfrm>
            <a:off x="7382156" y="1397947"/>
            <a:ext cx="109033" cy="205403"/>
          </a:xfrm>
          <a:prstGeom prst="bentConnector3">
            <a:avLst>
              <a:gd name="adj1" fmla="val 50000"/>
            </a:avLst>
          </a:prstGeom>
          <a:solidFill>
            <a:schemeClr val="bg1">
              <a:lumMod val="85000"/>
            </a:schemeClr>
          </a:solidFill>
          <a:ln w="31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47" name="꺾인 연결선 36"/>
          <p:cNvCxnSpPr>
            <a:stCxn id="141" idx="3"/>
            <a:endCxn id="144" idx="0"/>
          </p:cNvCxnSpPr>
          <p:nvPr/>
        </p:nvCxnSpPr>
        <p:spPr bwMode="auto">
          <a:xfrm>
            <a:off x="8040734" y="1201707"/>
            <a:ext cx="218238" cy="36513"/>
          </a:xfrm>
          <a:prstGeom prst="bentConnector2">
            <a:avLst/>
          </a:prstGeom>
          <a:solidFill>
            <a:schemeClr val="bg1">
              <a:lumMod val="85000"/>
            </a:schemeClr>
          </a:solidFill>
          <a:ln w="31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48" name="꺾인 연결선 36"/>
          <p:cNvCxnSpPr>
            <a:stCxn id="142" idx="3"/>
            <a:endCxn id="144" idx="2"/>
          </p:cNvCxnSpPr>
          <p:nvPr/>
        </p:nvCxnSpPr>
        <p:spPr bwMode="auto">
          <a:xfrm flipV="1">
            <a:off x="8040734" y="1562529"/>
            <a:ext cx="218238" cy="40821"/>
          </a:xfrm>
          <a:prstGeom prst="bentConnector2">
            <a:avLst/>
          </a:prstGeom>
          <a:solidFill>
            <a:schemeClr val="bg1">
              <a:lumMod val="85000"/>
            </a:schemeClr>
          </a:solidFill>
          <a:ln w="31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49" name="꺾인 연결선 36"/>
          <p:cNvCxnSpPr>
            <a:stCxn id="144" idx="3"/>
            <a:endCxn id="143" idx="1"/>
          </p:cNvCxnSpPr>
          <p:nvPr/>
        </p:nvCxnSpPr>
        <p:spPr bwMode="auto">
          <a:xfrm>
            <a:off x="8440695" y="1400375"/>
            <a:ext cx="74709" cy="1588"/>
          </a:xfrm>
          <a:prstGeom prst="bentConnector3">
            <a:avLst>
              <a:gd name="adj1" fmla="val 50000"/>
            </a:avLst>
          </a:prstGeom>
          <a:solidFill>
            <a:schemeClr val="bg1">
              <a:lumMod val="85000"/>
            </a:schemeClr>
          </a:solidFill>
          <a:ln w="31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37" name="TextBox 136"/>
          <p:cNvSpPr txBox="1"/>
          <p:nvPr/>
        </p:nvSpPr>
        <p:spPr>
          <a:xfrm>
            <a:off x="1367644" y="3609020"/>
            <a:ext cx="1090152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900" b="1" dirty="0" smtClean="0">
                <a:solidFill>
                  <a:srgbClr val="0000FF"/>
                </a:solidFill>
              </a:rPr>
              <a:t> Coupled Model</a:t>
            </a:r>
            <a:endParaRPr lang="ko-KR" altLang="en-US" sz="900" b="1" dirty="0">
              <a:solidFill>
                <a:srgbClr val="0000FF"/>
              </a:solidFill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1007604" y="2297777"/>
            <a:ext cx="90010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900" b="1" dirty="0" smtClean="0">
                <a:solidFill>
                  <a:srgbClr val="0000FF"/>
                </a:solidFill>
              </a:rPr>
              <a:t>Coupled Model</a:t>
            </a:r>
            <a:endParaRPr lang="ko-KR" altLang="en-US" sz="9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3175" cap="flat" cmpd="sng" algn="ctr">
          <a:solidFill>
            <a:schemeClr val="tx1">
              <a:lumMod val="75000"/>
              <a:lumOff val="25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10899</TotalTime>
  <Words>1987</Words>
  <Application>Microsoft Office PowerPoint</Application>
  <PresentationFormat>Présentation à l'écran (4:3)</PresentationFormat>
  <Paragraphs>629</Paragraphs>
  <Slides>21</Slides>
  <Notes>12</Notes>
  <HiddenSlides>0</HiddenSlides>
  <MMClips>0</MMClips>
  <ScaleCrop>false</ScaleCrop>
  <HeadingPairs>
    <vt:vector size="6" baseType="variant">
      <vt:variant>
        <vt:lpstr>Modèle de conception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3" baseType="lpstr">
      <vt:lpstr>Default Design</vt:lpstr>
      <vt:lpstr>Visio</vt:lpstr>
      <vt:lpstr>Diapositive 1</vt:lpstr>
      <vt:lpstr>Objectives</vt:lpstr>
      <vt:lpstr>Background</vt:lpstr>
      <vt:lpstr>DEVS Modeling &amp; Simulation Approach</vt:lpstr>
      <vt:lpstr>Structural Description : System Entity Structure (SES)</vt:lpstr>
      <vt:lpstr>System Development Process (I)</vt:lpstr>
      <vt:lpstr>System Development Process (II)</vt:lpstr>
      <vt:lpstr>Behavior Description : DEVS Model</vt:lpstr>
      <vt:lpstr>Behavior Description : DEVS Model</vt:lpstr>
      <vt:lpstr>Modeling and Simulation Methodology with MS4 Me </vt:lpstr>
      <vt:lpstr>MS4 Modeling Environment</vt:lpstr>
      <vt:lpstr>Launch Page</vt:lpstr>
      <vt:lpstr>Sequence Diagram and SES Document </vt:lpstr>
      <vt:lpstr>State Diagram and DNL Document </vt:lpstr>
      <vt:lpstr>Simulation Viewer</vt:lpstr>
      <vt:lpstr>Markov Modeling Facility in MS4 Me</vt:lpstr>
      <vt:lpstr>MS4 Me 3.0 with Markov Modeling Facility helps you quickly and confidently …</vt:lpstr>
      <vt:lpstr>Markov Modeling Facility in MS4 Me</vt:lpstr>
      <vt:lpstr>New Markov Model Classes</vt:lpstr>
      <vt:lpstr>FPDEVS Example  </vt:lpstr>
      <vt:lpstr>References</vt:lpstr>
    </vt:vector>
  </TitlesOfParts>
  <Company>S.J.C.D.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So-Jung Choi</dc:creator>
  <cp:lastModifiedBy>Jean-Francois SANTUCCI</cp:lastModifiedBy>
  <cp:revision>887</cp:revision>
  <cp:lastPrinted>2010-07-01T07:02:28Z</cp:lastPrinted>
  <dcterms:created xsi:type="dcterms:W3CDTF">2016-04-10T10:30:20Z</dcterms:created>
  <dcterms:modified xsi:type="dcterms:W3CDTF">2016-04-10T10:33:44Z</dcterms:modified>
</cp:coreProperties>
</file>